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18"/>
  </p:notesMasterIdLst>
  <p:sldIdLst>
    <p:sldId id="324" r:id="rId2"/>
    <p:sldId id="295" r:id="rId3"/>
    <p:sldId id="320" r:id="rId4"/>
    <p:sldId id="262" r:id="rId5"/>
    <p:sldId id="263" r:id="rId6"/>
    <p:sldId id="293" r:id="rId7"/>
    <p:sldId id="299" r:id="rId8"/>
    <p:sldId id="312" r:id="rId9"/>
    <p:sldId id="322" r:id="rId10"/>
    <p:sldId id="323" r:id="rId11"/>
    <p:sldId id="305" r:id="rId12"/>
    <p:sldId id="306" r:id="rId13"/>
    <p:sldId id="296" r:id="rId14"/>
    <p:sldId id="315" r:id="rId15"/>
    <p:sldId id="318" r:id="rId16"/>
    <p:sldId id="325"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404"/>
    <p:restoredTop sz="75000"/>
  </p:normalViewPr>
  <p:slideViewPr>
    <p:cSldViewPr snapToGrid="0" snapToObjects="1">
      <p:cViewPr varScale="1">
        <p:scale>
          <a:sx n="133" d="100"/>
          <a:sy n="133" d="100"/>
        </p:scale>
        <p:origin x="1872"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1340C-7CCA-154F-8EE9-D87B7BE06F22}" type="datetimeFigureOut">
              <a:rPr lang="en-US" smtClean="0"/>
              <a:t>11/25/20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E88A00-2E60-5F40-8510-5B2076819E8C}" type="slidenum">
              <a:rPr lang="en-US" smtClean="0"/>
              <a:t>‹#›</a:t>
            </a:fld>
            <a:endParaRPr lang="en-US"/>
          </a:p>
        </p:txBody>
      </p:sp>
    </p:spTree>
    <p:extLst>
      <p:ext uri="{BB962C8B-B14F-4D97-AF65-F5344CB8AC3E}">
        <p14:creationId xmlns:p14="http://schemas.microsoft.com/office/powerpoint/2010/main" val="215617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DE88A00-2E60-5F40-8510-5B2076819E8C}" type="slidenum">
              <a:rPr lang="en-US" smtClean="0"/>
              <a:t>2</a:t>
            </a:fld>
            <a:endParaRPr lang="en-US"/>
          </a:p>
        </p:txBody>
      </p:sp>
    </p:spTree>
    <p:extLst>
      <p:ext uri="{BB962C8B-B14F-4D97-AF65-F5344CB8AC3E}">
        <p14:creationId xmlns:p14="http://schemas.microsoft.com/office/powerpoint/2010/main" val="3603461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81F2A40F-1655-DD48-914B-8738291CFD42}" type="slidenum">
              <a:rPr lang="en-GB" smtClean="0"/>
              <a:t>13</a:t>
            </a:fld>
            <a:endParaRPr lang="en-GB"/>
          </a:p>
        </p:txBody>
      </p:sp>
    </p:spTree>
    <p:extLst>
      <p:ext uri="{BB962C8B-B14F-4D97-AF65-F5344CB8AC3E}">
        <p14:creationId xmlns:p14="http://schemas.microsoft.com/office/powerpoint/2010/main" val="18856149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E88A00-2E60-5F40-8510-5B2076819E8C}" type="slidenum">
              <a:rPr lang="en-US" smtClean="0"/>
              <a:t>14</a:t>
            </a:fld>
            <a:endParaRPr lang="en-US"/>
          </a:p>
        </p:txBody>
      </p:sp>
    </p:spTree>
    <p:extLst>
      <p:ext uri="{BB962C8B-B14F-4D97-AF65-F5344CB8AC3E}">
        <p14:creationId xmlns:p14="http://schemas.microsoft.com/office/powerpoint/2010/main" val="14533934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E88A00-2E60-5F40-8510-5B2076819E8C}" type="slidenum">
              <a:rPr lang="en-US" smtClean="0"/>
              <a:t>15</a:t>
            </a:fld>
            <a:endParaRPr lang="en-US"/>
          </a:p>
        </p:txBody>
      </p:sp>
    </p:spTree>
    <p:extLst>
      <p:ext uri="{BB962C8B-B14F-4D97-AF65-F5344CB8AC3E}">
        <p14:creationId xmlns:p14="http://schemas.microsoft.com/office/powerpoint/2010/main" val="2853212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E88A00-2E60-5F40-8510-5B2076819E8C}" type="slidenum">
              <a:rPr lang="en-US" smtClean="0"/>
              <a:t>16</a:t>
            </a:fld>
            <a:endParaRPr lang="en-US"/>
          </a:p>
        </p:txBody>
      </p:sp>
    </p:spTree>
    <p:extLst>
      <p:ext uri="{BB962C8B-B14F-4D97-AF65-F5344CB8AC3E}">
        <p14:creationId xmlns:p14="http://schemas.microsoft.com/office/powerpoint/2010/main" val="3008951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2A40F-1655-DD48-914B-8738291CFD42}" type="slidenum">
              <a:rPr lang="en-GB" smtClean="0"/>
              <a:t>3</a:t>
            </a:fld>
            <a:endParaRPr lang="en-GB"/>
          </a:p>
        </p:txBody>
      </p:sp>
    </p:spTree>
    <p:extLst>
      <p:ext uri="{BB962C8B-B14F-4D97-AF65-F5344CB8AC3E}">
        <p14:creationId xmlns:p14="http://schemas.microsoft.com/office/powerpoint/2010/main" val="35467646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2A40F-1655-DD48-914B-8738291CFD42}" type="slidenum">
              <a:rPr lang="en-GB" smtClean="0"/>
              <a:t>4</a:t>
            </a:fld>
            <a:endParaRPr lang="en-GB"/>
          </a:p>
        </p:txBody>
      </p:sp>
    </p:spTree>
    <p:extLst>
      <p:ext uri="{BB962C8B-B14F-4D97-AF65-F5344CB8AC3E}">
        <p14:creationId xmlns:p14="http://schemas.microsoft.com/office/powerpoint/2010/main" val="24554898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2A40F-1655-DD48-914B-8738291CFD42}" type="slidenum">
              <a:rPr lang="en-GB" smtClean="0"/>
              <a:t>5</a:t>
            </a:fld>
            <a:endParaRPr lang="en-GB"/>
          </a:p>
        </p:txBody>
      </p:sp>
    </p:spTree>
    <p:extLst>
      <p:ext uri="{BB962C8B-B14F-4D97-AF65-F5344CB8AC3E}">
        <p14:creationId xmlns:p14="http://schemas.microsoft.com/office/powerpoint/2010/main" val="6370379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81F2A40F-1655-DD48-914B-8738291CFD42}" type="slidenum">
              <a:rPr lang="en-GB" smtClean="0"/>
              <a:t>7</a:t>
            </a:fld>
            <a:endParaRPr lang="en-GB"/>
          </a:p>
        </p:txBody>
      </p:sp>
    </p:spTree>
    <p:extLst>
      <p:ext uri="{BB962C8B-B14F-4D97-AF65-F5344CB8AC3E}">
        <p14:creationId xmlns:p14="http://schemas.microsoft.com/office/powerpoint/2010/main" val="2907159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6DE88A00-2E60-5F40-8510-5B2076819E8C}" type="slidenum">
              <a:rPr lang="en-US" smtClean="0"/>
              <a:t>9</a:t>
            </a:fld>
            <a:endParaRPr lang="en-US"/>
          </a:p>
        </p:txBody>
      </p:sp>
    </p:spTree>
    <p:extLst>
      <p:ext uri="{BB962C8B-B14F-4D97-AF65-F5344CB8AC3E}">
        <p14:creationId xmlns:p14="http://schemas.microsoft.com/office/powerpoint/2010/main" val="38309451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DE88A00-2E60-5F40-8510-5B2076819E8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15904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2A40F-1655-DD48-914B-8738291CF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8216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F2A40F-1655-DD48-914B-8738291CFD4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68555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2BDFE0-DF5D-6D46-9E5F-D6F2634AC608}"/>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FB846E5A-F9BC-1940-B094-6ED01FE2F8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6EC1AA31-FA3D-A045-B5C9-1DAED333DBB9}"/>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5" name="Footer Placeholder 4">
            <a:extLst>
              <a:ext uri="{FF2B5EF4-FFF2-40B4-BE49-F238E27FC236}">
                <a16:creationId xmlns:a16="http://schemas.microsoft.com/office/drawing/2014/main" id="{70D7058D-6F5E-E849-A772-F577C54B71F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E91DCD-25CB-9643-AB0A-6B2FC4BECFC6}"/>
              </a:ext>
            </a:extLst>
          </p:cNvPr>
          <p:cNvSpPr>
            <a:spLocks noGrp="1"/>
          </p:cNvSpPr>
          <p:nvPr>
            <p:ph type="sldNum" sz="quarter" idx="12"/>
          </p:nvPr>
        </p:nvSpPr>
        <p:spPr/>
        <p:txBody>
          <a:bodyPr/>
          <a:lstStyle/>
          <a:p>
            <a:fld id="{D643A852-0206-46AC-B0EB-645612933129}" type="slidenum">
              <a:rPr lang="en-US" smtClean="0"/>
              <a:t>‹#›</a:t>
            </a:fld>
            <a:endParaRPr lang="en-US" dirty="0"/>
          </a:p>
        </p:txBody>
      </p:sp>
    </p:spTree>
    <p:extLst>
      <p:ext uri="{BB962C8B-B14F-4D97-AF65-F5344CB8AC3E}">
        <p14:creationId xmlns:p14="http://schemas.microsoft.com/office/powerpoint/2010/main" val="135834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2206A-4931-E04F-BF9E-A4394EE032F7}"/>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59C79B3E-D802-DE4D-93B0-98C80A048791}"/>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2AB0EF3-ABD1-BD44-89C9-A38F173823B0}"/>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5" name="Footer Placeholder 4">
            <a:extLst>
              <a:ext uri="{FF2B5EF4-FFF2-40B4-BE49-F238E27FC236}">
                <a16:creationId xmlns:a16="http://schemas.microsoft.com/office/drawing/2014/main" id="{A45B228C-B36D-9143-86C3-B4ED00F133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F0751D-EE75-7148-B5A3-B67DD7B20F66}"/>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366480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D74733A-1DF3-204B-8AA4-94909F2DE7A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A861636C-06F8-D84D-8375-5A166F69E0E0}"/>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3E9950CD-DE6D-EB40-BD1C-74E59654B9A7}"/>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5" name="Footer Placeholder 4">
            <a:extLst>
              <a:ext uri="{FF2B5EF4-FFF2-40B4-BE49-F238E27FC236}">
                <a16:creationId xmlns:a16="http://schemas.microsoft.com/office/drawing/2014/main" id="{50ECE03B-2C4E-B04C-85B4-5C956188A3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6CB00D-D969-F44E-80D1-DF15C6B5801A}"/>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4140956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53CB99-B2D1-E245-85A5-334625E08280}"/>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13BA6C0F-9C69-FC49-9CFA-39EE168F81B9}"/>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51D5CBE-FC48-5441-9BF9-26CAC20277C9}"/>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5" name="Footer Placeholder 4">
            <a:extLst>
              <a:ext uri="{FF2B5EF4-FFF2-40B4-BE49-F238E27FC236}">
                <a16:creationId xmlns:a16="http://schemas.microsoft.com/office/drawing/2014/main" id="{E2C5E934-ADA9-6647-A002-3A19B03916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B5177-8449-CB44-8C82-7ED8A4533FC3}"/>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27782386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7E56-894B-BD46-9766-A2CE49683E65}"/>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83ABDFB6-9E04-9742-B79F-01A0172743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B0D7FC7-B2DE-A142-B24C-0E4D037293A8}"/>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5" name="Footer Placeholder 4">
            <a:extLst>
              <a:ext uri="{FF2B5EF4-FFF2-40B4-BE49-F238E27FC236}">
                <a16:creationId xmlns:a16="http://schemas.microsoft.com/office/drawing/2014/main" id="{07BD6DE2-6FB1-1F4E-A1AC-8C36B6A44A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A8452B-B90D-FC45-8AC9-5A30D778A08B}"/>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16797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AF88DD-76D1-1341-8527-6B18552F07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27AD5466-E329-B049-AA21-292A8F184BE0}"/>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0214DF3E-2837-5844-B211-136FDF2AA455}"/>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BF0D971-DCA3-7B4A-9604-C833C7A816EB}"/>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6" name="Footer Placeholder 5">
            <a:extLst>
              <a:ext uri="{FF2B5EF4-FFF2-40B4-BE49-F238E27FC236}">
                <a16:creationId xmlns:a16="http://schemas.microsoft.com/office/drawing/2014/main" id="{ACD2FFDA-2707-1F43-803D-8836559AEFB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71FB5F89-7B5A-064B-9E5B-759737220F7C}"/>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6655239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39135-2738-7E4C-8C01-CAE13A12BF42}"/>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3F68594F-CC1E-C644-BF04-3581C091EE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3CEE681F-DD1B-4845-8E50-7A065BF4FACE}"/>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F1C2DAEA-2FC2-5E46-8A7E-D64FA6E773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63A3A00C-8488-7A48-9CC8-9D30DEB52DF1}"/>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C66FD694-EEB1-4746-8803-870D4A8DF0F7}"/>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8" name="Footer Placeholder 7">
            <a:extLst>
              <a:ext uri="{FF2B5EF4-FFF2-40B4-BE49-F238E27FC236}">
                <a16:creationId xmlns:a16="http://schemas.microsoft.com/office/drawing/2014/main" id="{A0B57F09-4802-F441-920A-950554FE5F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F94840-0D6B-2142-9B17-056335ECB7F2}"/>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790900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7114F-A3CC-E945-9110-B1FB63D14E19}"/>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38E14764-90DB-5344-8D80-C18D44820E06}"/>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4" name="Footer Placeholder 3">
            <a:extLst>
              <a:ext uri="{FF2B5EF4-FFF2-40B4-BE49-F238E27FC236}">
                <a16:creationId xmlns:a16="http://schemas.microsoft.com/office/drawing/2014/main" id="{59E8D315-79C6-F04F-A31B-E4DD6ED84BC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106CFEA-584E-F842-8CDD-17C93A85DD2E}"/>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9020295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CCBD6F5-8CE3-B84C-8FA7-9A56AC79DCD4}"/>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3" name="Footer Placeholder 2">
            <a:extLst>
              <a:ext uri="{FF2B5EF4-FFF2-40B4-BE49-F238E27FC236}">
                <a16:creationId xmlns:a16="http://schemas.microsoft.com/office/drawing/2014/main" id="{37D2F1D8-892C-DB41-9746-262AA53D0CD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E5F7B52-8F89-8F45-9FA2-3F71539031C0}"/>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1541357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FE665-4723-7542-B636-EBEA4A1393BF}"/>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DB958A40-2EDA-2B4E-809A-FAA8169353C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27374556-10A9-7248-9A1A-BA53179D0B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03C7A23D-1958-844E-AE02-6413649B616B}"/>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6" name="Footer Placeholder 5">
            <a:extLst>
              <a:ext uri="{FF2B5EF4-FFF2-40B4-BE49-F238E27FC236}">
                <a16:creationId xmlns:a16="http://schemas.microsoft.com/office/drawing/2014/main" id="{480F23D4-37FF-AE4F-BCD4-99B4FAE193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9FC2A-64D2-474B-A74B-ABD0EE301BE1}"/>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5958857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F7909-2493-BA42-A498-4281729F7487}"/>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ED02256E-D5CD-E949-9C2F-340811CCD3A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94D838E-83E2-DE43-891D-C903D20C13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AFE0F266-04AF-B746-A4DA-A1DFEC1D2F21}"/>
              </a:ext>
            </a:extLst>
          </p:cNvPr>
          <p:cNvSpPr>
            <a:spLocks noGrp="1"/>
          </p:cNvSpPr>
          <p:nvPr>
            <p:ph type="dt" sz="half" idx="10"/>
          </p:nvPr>
        </p:nvSpPr>
        <p:spPr/>
        <p:txBody>
          <a:bodyPr/>
          <a:lstStyle/>
          <a:p>
            <a:fld id="{F4D57BDD-E64A-4D27-8978-82FFCA18A12C}" type="datetimeFigureOut">
              <a:rPr lang="en-US" smtClean="0"/>
              <a:t>11/25/20</a:t>
            </a:fld>
            <a:endParaRPr lang="en-US"/>
          </a:p>
        </p:txBody>
      </p:sp>
      <p:sp>
        <p:nvSpPr>
          <p:cNvPr id="6" name="Footer Placeholder 5">
            <a:extLst>
              <a:ext uri="{FF2B5EF4-FFF2-40B4-BE49-F238E27FC236}">
                <a16:creationId xmlns:a16="http://schemas.microsoft.com/office/drawing/2014/main" id="{CD726692-507A-D64B-9150-DC977F2257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0AB55A-1DED-B449-8C31-3E709923FECF}"/>
              </a:ext>
            </a:extLst>
          </p:cNvPr>
          <p:cNvSpPr>
            <a:spLocks noGrp="1"/>
          </p:cNvSpPr>
          <p:nvPr>
            <p:ph type="sldNum" sz="quarter" idx="12"/>
          </p:nvPr>
        </p:nvSpPr>
        <p:spPr/>
        <p:txBody>
          <a:bodyPr/>
          <a:lstStyle/>
          <a:p>
            <a:fld id="{D643A852-0206-46AC-B0EB-645612933129}" type="slidenum">
              <a:rPr lang="en-US" smtClean="0"/>
              <a:t>‹#›</a:t>
            </a:fld>
            <a:endParaRPr lang="en-US"/>
          </a:p>
        </p:txBody>
      </p:sp>
    </p:spTree>
    <p:extLst>
      <p:ext uri="{BB962C8B-B14F-4D97-AF65-F5344CB8AC3E}">
        <p14:creationId xmlns:p14="http://schemas.microsoft.com/office/powerpoint/2010/main" val="3761537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12095E-8065-744C-8D91-477B264BF6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BECD5BC1-A72C-B648-8548-3BAFE78C64F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11D38209-45AA-B24B-AEAD-F4E265EB6DC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4D57BDD-E64A-4D27-8978-82FFCA18A12C}" type="datetimeFigureOut">
              <a:rPr lang="en-US" smtClean="0"/>
              <a:pPr/>
              <a:t>11/25/20</a:t>
            </a:fld>
            <a:endParaRPr lang="en-US" dirty="0"/>
          </a:p>
        </p:txBody>
      </p:sp>
      <p:sp>
        <p:nvSpPr>
          <p:cNvPr id="5" name="Footer Placeholder 4">
            <a:extLst>
              <a:ext uri="{FF2B5EF4-FFF2-40B4-BE49-F238E27FC236}">
                <a16:creationId xmlns:a16="http://schemas.microsoft.com/office/drawing/2014/main" id="{5BEBE896-075C-2240-B564-6EA7B1861FF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42E8FE13-B2A8-5543-A075-A720536A33B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43A852-0206-46AC-B0EB-645612933129}" type="slidenum">
              <a:rPr lang="en-US" smtClean="0"/>
              <a:pPr/>
              <a:t>‹#›</a:t>
            </a:fld>
            <a:endParaRPr lang="en-US" dirty="0"/>
          </a:p>
        </p:txBody>
      </p:sp>
    </p:spTree>
    <p:extLst>
      <p:ext uri="{BB962C8B-B14F-4D97-AF65-F5344CB8AC3E}">
        <p14:creationId xmlns:p14="http://schemas.microsoft.com/office/powerpoint/2010/main" val="3232399897"/>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globalstudies.ugent.be/the-unbearable-whiteness-of-international-development/2/"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Rounded Corners 9">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DA191F2-7319-F04B-9C95-94DE19C7187F}"/>
              </a:ext>
            </a:extLst>
          </p:cNvPr>
          <p:cNvSpPr>
            <a:spLocks noGrp="1"/>
          </p:cNvSpPr>
          <p:nvPr>
            <p:ph type="ctrTitle"/>
          </p:nvPr>
        </p:nvSpPr>
        <p:spPr>
          <a:xfrm>
            <a:off x="850949" y="1112969"/>
            <a:ext cx="4369859" cy="4166010"/>
          </a:xfrm>
        </p:spPr>
        <p:txBody>
          <a:bodyPr vert="horz" lIns="91440" tIns="45720" rIns="91440" bIns="45720" rtlCol="0" anchor="ctr">
            <a:normAutofit/>
          </a:bodyPr>
          <a:lstStyle/>
          <a:p>
            <a:pPr algn="l"/>
            <a:r>
              <a:rPr lang="en-US" sz="5400" b="1" kern="1200" dirty="0">
                <a:solidFill>
                  <a:srgbClr val="FFFFFF"/>
                </a:solidFill>
                <a:latin typeface="+mj-lt"/>
                <a:ea typeface="+mj-ea"/>
                <a:cs typeface="+mj-cs"/>
              </a:rPr>
              <a:t>Gender and </a:t>
            </a:r>
            <a:r>
              <a:rPr lang="en-US" sz="5400" b="1" kern="1200" dirty="0" err="1">
                <a:solidFill>
                  <a:srgbClr val="FFFFFF"/>
                </a:solidFill>
                <a:latin typeface="+mj-lt"/>
                <a:ea typeface="+mj-ea"/>
                <a:cs typeface="+mj-cs"/>
              </a:rPr>
              <a:t>Decolonisation</a:t>
            </a:r>
            <a:endParaRPr lang="en-US" sz="5400" b="1" kern="1200" dirty="0">
              <a:solidFill>
                <a:srgbClr val="FFFFFF"/>
              </a:solidFill>
              <a:latin typeface="+mj-lt"/>
              <a:ea typeface="+mj-ea"/>
              <a:cs typeface="+mj-cs"/>
            </a:endParaRPr>
          </a:p>
        </p:txBody>
      </p:sp>
      <p:sp>
        <p:nvSpPr>
          <p:cNvPr id="12" name="Freeform: Shape 11">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Subtitle 2">
            <a:extLst>
              <a:ext uri="{FF2B5EF4-FFF2-40B4-BE49-F238E27FC236}">
                <a16:creationId xmlns:a16="http://schemas.microsoft.com/office/drawing/2014/main" id="{9104B9C0-6C5A-5840-A6CD-37E2618F2107}"/>
              </a:ext>
            </a:extLst>
          </p:cNvPr>
          <p:cNvSpPr>
            <a:spLocks noGrp="1"/>
          </p:cNvSpPr>
          <p:nvPr>
            <p:ph type="subTitle" idx="1"/>
          </p:nvPr>
        </p:nvSpPr>
        <p:spPr>
          <a:xfrm>
            <a:off x="6062059" y="1011046"/>
            <a:ext cx="6027272" cy="5151456"/>
          </a:xfrm>
        </p:spPr>
        <p:txBody>
          <a:bodyPr vert="horz" lIns="91440" tIns="45720" rIns="91440" bIns="45720" rtlCol="0" anchor="t">
            <a:normAutofit/>
          </a:bodyPr>
          <a:lstStyle/>
          <a:p>
            <a:pPr algn="l"/>
            <a:r>
              <a:rPr lang="en-US" sz="2800" dirty="0"/>
              <a:t>Addressing systemic racism and </a:t>
            </a:r>
            <a:r>
              <a:rPr lang="en-US" sz="2800" dirty="0" err="1"/>
              <a:t>decolonising</a:t>
            </a:r>
            <a:r>
              <a:rPr lang="en-US" sz="2800" dirty="0"/>
              <a:t> the international development sector</a:t>
            </a:r>
          </a:p>
          <a:p>
            <a:pPr algn="l"/>
            <a:endParaRPr lang="en-US" sz="2800" dirty="0"/>
          </a:p>
          <a:p>
            <a:pPr algn="l"/>
            <a:r>
              <a:rPr lang="en-US" dirty="0"/>
              <a:t>GADN Members’ Meeting: </a:t>
            </a:r>
          </a:p>
          <a:p>
            <a:pPr algn="l"/>
            <a:r>
              <a:rPr lang="en-US" dirty="0"/>
              <a:t>Thursday 26 November 2020</a:t>
            </a:r>
          </a:p>
          <a:p>
            <a:pPr indent="-228600" algn="l">
              <a:buFont typeface="Arial" panose="020B0604020202020204" pitchFamily="34" charset="0"/>
              <a:buChar char="•"/>
            </a:pPr>
            <a:endParaRPr lang="en-US" sz="2000" dirty="0"/>
          </a:p>
          <a:p>
            <a:pPr indent="-228600" algn="l">
              <a:buFont typeface="Arial" panose="020B0604020202020204" pitchFamily="34" charset="0"/>
              <a:buChar char="•"/>
            </a:pPr>
            <a:endParaRPr lang="en-US" sz="2000" dirty="0"/>
          </a:p>
          <a:p>
            <a:pPr algn="l"/>
            <a:r>
              <a:rPr lang="en-US" sz="1800" dirty="0"/>
              <a:t>Dr. Lata Narayanaswamy </a:t>
            </a:r>
          </a:p>
          <a:p>
            <a:pPr algn="l"/>
            <a:r>
              <a:rPr lang="en-US" sz="1800" dirty="0"/>
              <a:t>Associate Professor in the Politics of Global Development  </a:t>
            </a:r>
          </a:p>
          <a:p>
            <a:pPr algn="l"/>
            <a:r>
              <a:rPr lang="en-US" sz="1800" dirty="0"/>
              <a:t>School of Politics and International Studies (POLIS)</a:t>
            </a:r>
          </a:p>
          <a:p>
            <a:pPr algn="l"/>
            <a:r>
              <a:rPr lang="en-US" sz="1800" dirty="0"/>
              <a:t>University of Leeds, UK</a:t>
            </a:r>
          </a:p>
          <a:p>
            <a:pPr indent="-228600" algn="l">
              <a:buFont typeface="Arial" panose="020B0604020202020204" pitchFamily="34" charset="0"/>
              <a:buChar char="•"/>
            </a:pPr>
            <a:endParaRPr lang="en-US" sz="2000" dirty="0"/>
          </a:p>
        </p:txBody>
      </p:sp>
      <p:sp>
        <p:nvSpPr>
          <p:cNvPr id="18" name="Freeform: Shape 17">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Tree>
    <p:extLst>
      <p:ext uri="{BB962C8B-B14F-4D97-AF65-F5344CB8AC3E}">
        <p14:creationId xmlns:p14="http://schemas.microsoft.com/office/powerpoint/2010/main" val="3765233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bg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02C67D9-3BD9-6943-800F-B26DBE788A73}"/>
              </a:ext>
            </a:extLst>
          </p:cNvPr>
          <p:cNvSpPr>
            <a:spLocks noGrp="1"/>
          </p:cNvSpPr>
          <p:nvPr>
            <p:ph type="title"/>
          </p:nvPr>
        </p:nvSpPr>
        <p:spPr>
          <a:xfrm>
            <a:off x="804671" y="640263"/>
            <a:ext cx="3545948" cy="5254510"/>
          </a:xfrm>
        </p:spPr>
        <p:txBody>
          <a:bodyPr>
            <a:normAutofit/>
          </a:bodyPr>
          <a:lstStyle/>
          <a:p>
            <a:r>
              <a:rPr lang="en-GB" sz="4800" b="1" dirty="0"/>
              <a:t>SDGs and White, liberal feminism</a:t>
            </a:r>
          </a:p>
        </p:txBody>
      </p:sp>
      <p:sp>
        <p:nvSpPr>
          <p:cNvPr id="3" name="Content Placeholder 2">
            <a:extLst>
              <a:ext uri="{FF2B5EF4-FFF2-40B4-BE49-F238E27FC236}">
                <a16:creationId xmlns:a16="http://schemas.microsoft.com/office/drawing/2014/main" id="{9E0B55E0-A468-CF4E-B736-B4B4E3B818E4}"/>
              </a:ext>
            </a:extLst>
          </p:cNvPr>
          <p:cNvSpPr>
            <a:spLocks noGrp="1"/>
          </p:cNvSpPr>
          <p:nvPr>
            <p:ph idx="1"/>
          </p:nvPr>
        </p:nvSpPr>
        <p:spPr>
          <a:xfrm>
            <a:off x="5358384" y="423512"/>
            <a:ext cx="6028944" cy="6150543"/>
          </a:xfrm>
        </p:spPr>
        <p:txBody>
          <a:bodyPr anchor="ctr">
            <a:normAutofit/>
          </a:bodyPr>
          <a:lstStyle/>
          <a:p>
            <a:pPr marL="0" indent="0">
              <a:buNone/>
            </a:pPr>
            <a:r>
              <a:rPr lang="en-GB" sz="2000" dirty="0">
                <a:solidFill>
                  <a:schemeClr val="bg1"/>
                </a:solidFill>
              </a:rPr>
              <a:t>The SDGs’ vision of change targets only the individual ‘woman’, an archetypal cisgender, straight, essentialised ‘Third World Woman’ who requires white saviourism to rescue her from her violent marriage by sticking a smartphone in her hand so that she may be ‘empowered’ … </a:t>
            </a:r>
          </a:p>
          <a:p>
            <a:pPr marL="0" indent="0">
              <a:buNone/>
            </a:pPr>
            <a:r>
              <a:rPr lang="en-GB" sz="2000" dirty="0">
                <a:solidFill>
                  <a:schemeClr val="bg1"/>
                </a:solidFill>
              </a:rPr>
              <a:t>Many facets of her life are ignored by the SDG framework: What about social and economic precarity, or improvements to employment conditions? What are the effects of the extractive practices of transnational corporations? What are the implications of institutionalised discrimination against minorities in her context/country/world? … </a:t>
            </a:r>
          </a:p>
          <a:p>
            <a:pPr marL="0" indent="0">
              <a:buNone/>
            </a:pPr>
            <a:r>
              <a:rPr lang="en-GB" sz="2000" dirty="0">
                <a:solidFill>
                  <a:schemeClr val="bg1"/>
                </a:solidFill>
              </a:rPr>
              <a:t>The ‘Third World Woman’ thus becomes the symbol of  ‘marginality’ and ‘difference’ as compared to what liberal feminism centres as the norm: ‘the White Western Woman’.</a:t>
            </a:r>
          </a:p>
          <a:p>
            <a:pPr marL="0" indent="0">
              <a:buNone/>
            </a:pPr>
            <a:r>
              <a:rPr lang="en-GB" sz="1400" dirty="0">
                <a:solidFill>
                  <a:schemeClr val="bg1"/>
                </a:solidFill>
              </a:rPr>
              <a:t>‘The unbearable whiteness of international development: The SDGs and decolonial feminisms’, </a:t>
            </a:r>
            <a:r>
              <a:rPr lang="en-GB" sz="1400" dirty="0">
                <a:solidFill>
                  <a:schemeClr val="bg1"/>
                </a:solidFill>
                <a:hlinkClick r:id="rId3"/>
              </a:rPr>
              <a:t>www.globalstudies.ugent.be/the-unbearable-whiteness-of-international-development/2/</a:t>
            </a:r>
            <a:r>
              <a:rPr lang="en-GB" sz="1400" dirty="0">
                <a:solidFill>
                  <a:schemeClr val="bg1"/>
                </a:solidFill>
              </a:rPr>
              <a:t> </a:t>
            </a:r>
          </a:p>
        </p:txBody>
      </p:sp>
    </p:spTree>
    <p:extLst>
      <p:ext uri="{BB962C8B-B14F-4D97-AF65-F5344CB8AC3E}">
        <p14:creationId xmlns:p14="http://schemas.microsoft.com/office/powerpoint/2010/main" val="1453787169"/>
      </p:ext>
    </p:extLst>
  </p:cSld>
  <p:clrMapOvr>
    <a:overrideClrMapping bg1="dk1" tx1="lt1" bg2="dk2" tx2="lt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4908" y="509482"/>
            <a:ext cx="5108363" cy="1419071"/>
          </a:xfrm>
        </p:spPr>
        <p:txBody>
          <a:bodyPr>
            <a:normAutofit/>
          </a:bodyPr>
          <a:lstStyle/>
          <a:p>
            <a:r>
              <a:rPr lang="en-GB" dirty="0"/>
              <a:t>How we ‘know’ development ...</a:t>
            </a:r>
          </a:p>
        </p:txBody>
      </p:sp>
      <p:sp>
        <p:nvSpPr>
          <p:cNvPr id="3" name="Content Placeholder 2"/>
          <p:cNvSpPr>
            <a:spLocks noGrp="1"/>
          </p:cNvSpPr>
          <p:nvPr>
            <p:ph idx="1"/>
          </p:nvPr>
        </p:nvSpPr>
        <p:spPr>
          <a:xfrm>
            <a:off x="324908" y="2227811"/>
            <a:ext cx="5361622" cy="4355869"/>
          </a:xfrm>
        </p:spPr>
        <p:txBody>
          <a:bodyPr>
            <a:normAutofit fontScale="92500" lnSpcReduction="10000"/>
          </a:bodyPr>
          <a:lstStyle/>
          <a:p>
            <a:r>
              <a:rPr lang="en-GB" sz="3200" dirty="0"/>
              <a:t>The language of our practice</a:t>
            </a:r>
          </a:p>
          <a:p>
            <a:pPr lvl="1"/>
            <a:r>
              <a:rPr lang="en-GB" sz="3200" dirty="0"/>
              <a:t>English</a:t>
            </a:r>
          </a:p>
          <a:p>
            <a:pPr lvl="1"/>
            <a:r>
              <a:rPr lang="en-GB" sz="3200" dirty="0"/>
              <a:t>Professionalised/academic/jargon</a:t>
            </a:r>
          </a:p>
          <a:p>
            <a:pPr lvl="0"/>
            <a:r>
              <a:rPr lang="en-GB" sz="3200" dirty="0"/>
              <a:t>Universalisation of Western frameworks</a:t>
            </a:r>
          </a:p>
          <a:p>
            <a:r>
              <a:rPr lang="en-GB" sz="3200" dirty="0"/>
              <a:t>Homogenising tendencies of development labels or categories</a:t>
            </a:r>
          </a:p>
          <a:p>
            <a:pPr lvl="1"/>
            <a:r>
              <a:rPr lang="en-GB" sz="2800" dirty="0"/>
              <a:t>‘grassroots’; ‘local’ et al.</a:t>
            </a:r>
          </a:p>
          <a:p>
            <a:pPr lvl="0"/>
            <a:endParaRPr lang="en-GB" sz="2000" dirty="0"/>
          </a:p>
        </p:txBody>
      </p:sp>
      <p:sp>
        <p:nvSpPr>
          <p:cNvPr id="137" name="Rectangle 136">
            <a:extLst>
              <a:ext uri="{FF2B5EF4-FFF2-40B4-BE49-F238E27FC236}">
                <a16:creationId xmlns:a16="http://schemas.microsoft.com/office/drawing/2014/main" id="{003713C1-2FB2-413B-BF91-3AE41726FB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0991" y="3474720"/>
            <a:ext cx="6100914"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90795B4D-5022-4A7F-A01D-8D880B7CD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99584" y="0"/>
            <a:ext cx="6192415" cy="6858000"/>
          </a:xfrm>
          <a:prstGeom prst="rect">
            <a:avLst/>
          </a:prstGeom>
          <a:solidFill>
            <a:schemeClr val="tx1">
              <a:lumMod val="85000"/>
              <a:lumOff val="15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Rectangle 140">
            <a:extLst>
              <a:ext uri="{FF2B5EF4-FFF2-40B4-BE49-F238E27FC236}">
                <a16:creationId xmlns:a16="http://schemas.microsoft.com/office/drawing/2014/main" id="{AFD19018-DE7C-4796-ADF2-AD2EB0FC0D9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95999"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D405969E-101F-9745-8036-D138B305E475}"/>
              </a:ext>
            </a:extLst>
          </p:cNvPr>
          <p:cNvPicPr>
            <a:picLocks noChangeAspect="1"/>
          </p:cNvPicPr>
          <p:nvPr/>
        </p:nvPicPr>
        <p:blipFill rotWithShape="1">
          <a:blip r:embed="rId3"/>
          <a:srcRect r="-4" b="-4"/>
          <a:stretch/>
        </p:blipFill>
        <p:spPr>
          <a:xfrm>
            <a:off x="6420908" y="509482"/>
            <a:ext cx="2364317" cy="2364317"/>
          </a:xfrm>
          <a:prstGeom prst="rect">
            <a:avLst/>
          </a:prstGeom>
        </p:spPr>
      </p:pic>
      <p:sp>
        <p:nvSpPr>
          <p:cNvPr id="143" name="Rectangle 142">
            <a:extLst>
              <a:ext uri="{FF2B5EF4-FFF2-40B4-BE49-F238E27FC236}">
                <a16:creationId xmlns:a16="http://schemas.microsoft.com/office/drawing/2014/main" id="{B1A0A2C2-4F85-44AF-8708-8DCA4B550C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9624" y="0"/>
            <a:ext cx="3002281" cy="33832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6" descr="Image result for disaster emergency committee">
            <a:extLst>
              <a:ext uri="{FF2B5EF4-FFF2-40B4-BE49-F238E27FC236}">
                <a16:creationId xmlns:a16="http://schemas.microsoft.com/office/drawing/2014/main" id="{AC15CD6A-B900-A048-A04D-26ECF8834F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567" r="12931" b="1"/>
          <a:stretch/>
        </p:blipFill>
        <p:spPr bwMode="auto">
          <a:xfrm>
            <a:off x="9502775" y="689546"/>
            <a:ext cx="2364317" cy="200418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Unity through Lent – Kirk and Christian Aid join forces | The Church of  Scotland">
            <a:extLst>
              <a:ext uri="{FF2B5EF4-FFF2-40B4-BE49-F238E27FC236}">
                <a16:creationId xmlns:a16="http://schemas.microsoft.com/office/drawing/2014/main" id="{D2555242-9B72-FA48-985C-D63568426354}"/>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7064083" y="3796452"/>
            <a:ext cx="4159834" cy="255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5486652"/>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27D73B4-9F5C-4A64-A179-51B9500CB8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6881745" y="467271"/>
            <a:ext cx="3971643" cy="2052522"/>
          </a:xfrm>
        </p:spPr>
        <p:txBody>
          <a:bodyPr anchor="b">
            <a:normAutofit/>
          </a:bodyPr>
          <a:lstStyle/>
          <a:p>
            <a:r>
              <a:rPr lang="en-GB" sz="4300"/>
              <a:t>How we ‘know’ in development institutions ...</a:t>
            </a:r>
          </a:p>
        </p:txBody>
      </p:sp>
      <p:sp>
        <p:nvSpPr>
          <p:cNvPr id="138" name="Oval 137">
            <a:extLst>
              <a:ext uri="{FF2B5EF4-FFF2-40B4-BE49-F238E27FC236}">
                <a16:creationId xmlns:a16="http://schemas.microsoft.com/office/drawing/2014/main" id="{85D33C90-E0E9-4BCC-847B-53431DF7C7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864" y="2251328"/>
            <a:ext cx="2404893" cy="2404893"/>
          </a:xfrm>
          <a:prstGeom prst="ellipse">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Freeform: Shape 139">
            <a:extLst>
              <a:ext uri="{FF2B5EF4-FFF2-40B4-BE49-F238E27FC236}">
                <a16:creationId xmlns:a16="http://schemas.microsoft.com/office/drawing/2014/main" id="{0743BE1B-E693-47F5-A9BA-46D13E0C97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4154502" cy="3640433"/>
          </a:xfrm>
          <a:custGeom>
            <a:avLst/>
            <a:gdLst>
              <a:gd name="connsiteX0" fmla="*/ 428655 w 4154502"/>
              <a:gd name="connsiteY0" fmla="*/ 0 h 3640433"/>
              <a:gd name="connsiteX1" fmla="*/ 3564192 w 4154502"/>
              <a:gd name="connsiteY1" fmla="*/ 0 h 3640433"/>
              <a:gd name="connsiteX2" fmla="*/ 3593704 w 4154502"/>
              <a:gd name="connsiteY2" fmla="*/ 30225 h 3640433"/>
              <a:gd name="connsiteX3" fmla="*/ 4154502 w 4154502"/>
              <a:gd name="connsiteY3" fmla="*/ 1481705 h 3640433"/>
              <a:gd name="connsiteX4" fmla="*/ 1995774 w 4154502"/>
              <a:gd name="connsiteY4" fmla="*/ 3640433 h 3640433"/>
              <a:gd name="connsiteX5" fmla="*/ 6690 w 4154502"/>
              <a:gd name="connsiteY5" fmla="*/ 2321980 h 3640433"/>
              <a:gd name="connsiteX6" fmla="*/ 0 w 4154502"/>
              <a:gd name="connsiteY6" fmla="*/ 2303703 h 3640433"/>
              <a:gd name="connsiteX7" fmla="*/ 0 w 4154502"/>
              <a:gd name="connsiteY7" fmla="*/ 659708 h 3640433"/>
              <a:gd name="connsiteX8" fmla="*/ 6690 w 4154502"/>
              <a:gd name="connsiteY8" fmla="*/ 641431 h 3640433"/>
              <a:gd name="connsiteX9" fmla="*/ 329995 w 4154502"/>
              <a:gd name="connsiteY9" fmla="*/ 108554 h 36404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154502" h="3640433">
                <a:moveTo>
                  <a:pt x="428655" y="0"/>
                </a:moveTo>
                <a:lnTo>
                  <a:pt x="3564192" y="0"/>
                </a:lnTo>
                <a:lnTo>
                  <a:pt x="3593704" y="30225"/>
                </a:lnTo>
                <a:cubicBezTo>
                  <a:pt x="3942138" y="413587"/>
                  <a:pt x="4154502" y="922846"/>
                  <a:pt x="4154502" y="1481705"/>
                </a:cubicBezTo>
                <a:cubicBezTo>
                  <a:pt x="4154502" y="2673938"/>
                  <a:pt x="3188007" y="3640433"/>
                  <a:pt x="1995774" y="3640433"/>
                </a:cubicBezTo>
                <a:cubicBezTo>
                  <a:pt x="1101599" y="3640433"/>
                  <a:pt x="334402" y="3096780"/>
                  <a:pt x="6690" y="2321980"/>
                </a:cubicBezTo>
                <a:lnTo>
                  <a:pt x="0" y="2303703"/>
                </a:lnTo>
                <a:lnTo>
                  <a:pt x="0" y="659708"/>
                </a:lnTo>
                <a:lnTo>
                  <a:pt x="6690" y="641431"/>
                </a:lnTo>
                <a:cubicBezTo>
                  <a:pt x="88618" y="447731"/>
                  <a:pt x="198014" y="268477"/>
                  <a:pt x="329995" y="108554"/>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descr="Headquarters of the United Nations - Wikipedia">
            <a:extLst>
              <a:ext uri="{FF2B5EF4-FFF2-40B4-BE49-F238E27FC236}">
                <a16:creationId xmlns:a16="http://schemas.microsoft.com/office/drawing/2014/main" id="{A6AF3541-D79B-9345-9A3A-DBD3952B18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80" r="5678"/>
          <a:stretch/>
        </p:blipFill>
        <p:spPr bwMode="auto">
          <a:xfrm>
            <a:off x="69408" y="10"/>
            <a:ext cx="4317456" cy="3640423"/>
          </a:xfrm>
          <a:custGeom>
            <a:avLst/>
            <a:gdLst/>
            <a:ahLst/>
            <a:cxnLst/>
            <a:rect l="l" t="t" r="r" b="b"/>
            <a:pathLst>
              <a:path w="4317456" h="3640433">
                <a:moveTo>
                  <a:pt x="590312" y="0"/>
                </a:moveTo>
                <a:lnTo>
                  <a:pt x="3727144" y="0"/>
                </a:lnTo>
                <a:lnTo>
                  <a:pt x="3756657" y="30226"/>
                </a:lnTo>
                <a:cubicBezTo>
                  <a:pt x="4105091" y="413588"/>
                  <a:pt x="4317456" y="922847"/>
                  <a:pt x="4317456" y="1481705"/>
                </a:cubicBezTo>
                <a:cubicBezTo>
                  <a:pt x="4317456" y="2673937"/>
                  <a:pt x="3350960" y="3640433"/>
                  <a:pt x="2158728" y="3640433"/>
                </a:cubicBezTo>
                <a:cubicBezTo>
                  <a:pt x="966497" y="3640433"/>
                  <a:pt x="0" y="2673937"/>
                  <a:pt x="0" y="1481705"/>
                </a:cubicBezTo>
                <a:cubicBezTo>
                  <a:pt x="0" y="922847"/>
                  <a:pt x="212365" y="413588"/>
                  <a:pt x="560799" y="30226"/>
                </a:cubicBezTo>
                <a:close/>
              </a:path>
            </a:pathLst>
          </a:custGeom>
          <a:noFill/>
          <a:extLst>
            <a:ext uri="{909E8E84-426E-40DD-AFC4-6F175D3DCCD1}">
              <a14:hiddenFill xmlns:a14="http://schemas.microsoft.com/office/drawing/2010/main">
                <a:solidFill>
                  <a:srgbClr val="FFFFFF"/>
                </a:solidFill>
              </a14:hiddenFill>
            </a:ext>
          </a:extLst>
        </p:spPr>
      </p:pic>
      <p:grpSp>
        <p:nvGrpSpPr>
          <p:cNvPr id="142" name="Group 141">
            <a:extLst>
              <a:ext uri="{FF2B5EF4-FFF2-40B4-BE49-F238E27FC236}">
                <a16:creationId xmlns:a16="http://schemas.microsoft.com/office/drawing/2014/main" id="{CF5BD426-789C-4E69-83C0-245370E3726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32067" y="294578"/>
            <a:ext cx="302252" cy="1113685"/>
            <a:chOff x="4532067" y="294578"/>
            <a:chExt cx="302252" cy="1113685"/>
          </a:xfrm>
        </p:grpSpPr>
        <p:sp>
          <p:nvSpPr>
            <p:cNvPr id="143" name="Graphic 11">
              <a:extLst>
                <a:ext uri="{FF2B5EF4-FFF2-40B4-BE49-F238E27FC236}">
                  <a16:creationId xmlns:a16="http://schemas.microsoft.com/office/drawing/2014/main" id="{6CB927A4-E432-4310-9CD5-E89FF5063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532067" y="294578"/>
              <a:ext cx="171515" cy="171515"/>
            </a:xfrm>
            <a:custGeom>
              <a:avLst/>
              <a:gdLst>
                <a:gd name="connsiteX0" fmla="*/ 159874 w 171515"/>
                <a:gd name="connsiteY0" fmla="*/ 74116 h 171515"/>
                <a:gd name="connsiteX1" fmla="*/ 97399 w 171515"/>
                <a:gd name="connsiteY1" fmla="*/ 74116 h 171515"/>
                <a:gd name="connsiteX2" fmla="*/ 97399 w 171515"/>
                <a:gd name="connsiteY2" fmla="*/ 11641 h 171515"/>
                <a:gd name="connsiteX3" fmla="*/ 85758 w 171515"/>
                <a:gd name="connsiteY3" fmla="*/ 0 h 171515"/>
                <a:gd name="connsiteX4" fmla="*/ 74116 w 171515"/>
                <a:gd name="connsiteY4" fmla="*/ 11641 h 171515"/>
                <a:gd name="connsiteX5" fmla="*/ 74116 w 171515"/>
                <a:gd name="connsiteY5" fmla="*/ 74116 h 171515"/>
                <a:gd name="connsiteX6" fmla="*/ 11641 w 171515"/>
                <a:gd name="connsiteY6" fmla="*/ 74116 h 171515"/>
                <a:gd name="connsiteX7" fmla="*/ 0 w 171515"/>
                <a:gd name="connsiteY7" fmla="*/ 85758 h 171515"/>
                <a:gd name="connsiteX8" fmla="*/ 11641 w 171515"/>
                <a:gd name="connsiteY8" fmla="*/ 97399 h 171515"/>
                <a:gd name="connsiteX9" fmla="*/ 74116 w 171515"/>
                <a:gd name="connsiteY9" fmla="*/ 97399 h 171515"/>
                <a:gd name="connsiteX10" fmla="*/ 74116 w 171515"/>
                <a:gd name="connsiteY10" fmla="*/ 159874 h 171515"/>
                <a:gd name="connsiteX11" fmla="*/ 85758 w 171515"/>
                <a:gd name="connsiteY11" fmla="*/ 171515 h 171515"/>
                <a:gd name="connsiteX12" fmla="*/ 97399 w 171515"/>
                <a:gd name="connsiteY12" fmla="*/ 159874 h 171515"/>
                <a:gd name="connsiteX13" fmla="*/ 97399 w 171515"/>
                <a:gd name="connsiteY13" fmla="*/ 97399 h 171515"/>
                <a:gd name="connsiteX14" fmla="*/ 159874 w 171515"/>
                <a:gd name="connsiteY14" fmla="*/ 97399 h 171515"/>
                <a:gd name="connsiteX15" fmla="*/ 171515 w 171515"/>
                <a:gd name="connsiteY15" fmla="*/ 85758 h 171515"/>
                <a:gd name="connsiteX16" fmla="*/ 159874 w 171515"/>
                <a:gd name="connsiteY16" fmla="*/ 74116 h 1715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71515" h="171515">
                  <a:moveTo>
                    <a:pt x="159874" y="74116"/>
                  </a:moveTo>
                  <a:lnTo>
                    <a:pt x="97399" y="74116"/>
                  </a:lnTo>
                  <a:lnTo>
                    <a:pt x="97399" y="11641"/>
                  </a:lnTo>
                  <a:cubicBezTo>
                    <a:pt x="97399" y="5212"/>
                    <a:pt x="92187" y="0"/>
                    <a:pt x="85758" y="0"/>
                  </a:cubicBezTo>
                  <a:cubicBezTo>
                    <a:pt x="79328" y="0"/>
                    <a:pt x="74116" y="5212"/>
                    <a:pt x="74116" y="11641"/>
                  </a:cubicBezTo>
                  <a:lnTo>
                    <a:pt x="74116" y="74116"/>
                  </a:lnTo>
                  <a:lnTo>
                    <a:pt x="11641" y="74116"/>
                  </a:lnTo>
                  <a:cubicBezTo>
                    <a:pt x="5212" y="74116"/>
                    <a:pt x="0" y="79328"/>
                    <a:pt x="0" y="85758"/>
                  </a:cubicBezTo>
                  <a:cubicBezTo>
                    <a:pt x="0" y="92187"/>
                    <a:pt x="5212" y="97399"/>
                    <a:pt x="11641" y="97399"/>
                  </a:cubicBezTo>
                  <a:lnTo>
                    <a:pt x="74116" y="97399"/>
                  </a:lnTo>
                  <a:lnTo>
                    <a:pt x="74116" y="159874"/>
                  </a:lnTo>
                  <a:cubicBezTo>
                    <a:pt x="74116" y="166303"/>
                    <a:pt x="79328" y="171515"/>
                    <a:pt x="85758" y="171515"/>
                  </a:cubicBezTo>
                  <a:cubicBezTo>
                    <a:pt x="92187" y="171515"/>
                    <a:pt x="97399" y="166303"/>
                    <a:pt x="97399" y="159874"/>
                  </a:cubicBezTo>
                  <a:lnTo>
                    <a:pt x="97399" y="97399"/>
                  </a:lnTo>
                  <a:lnTo>
                    <a:pt x="159874" y="97399"/>
                  </a:lnTo>
                  <a:cubicBezTo>
                    <a:pt x="166303" y="97399"/>
                    <a:pt x="171515" y="92187"/>
                    <a:pt x="171515" y="85758"/>
                  </a:cubicBezTo>
                  <a:cubicBezTo>
                    <a:pt x="171515" y="79328"/>
                    <a:pt x="166303" y="74116"/>
                    <a:pt x="159874" y="74116"/>
                  </a:cubicBezTo>
                  <a:close/>
                </a:path>
              </a:pathLst>
            </a:custGeom>
            <a:solidFill>
              <a:schemeClr val="accent1"/>
            </a:solidFill>
            <a:ln w="776" cap="flat">
              <a:noFill/>
              <a:prstDash val="solid"/>
              <a:miter/>
            </a:ln>
          </p:spPr>
          <p:txBody>
            <a:bodyPr rtlCol="0" anchor="ctr"/>
            <a:lstStyle/>
            <a:p>
              <a:endParaRPr lang="en-US"/>
            </a:p>
          </p:txBody>
        </p:sp>
        <p:sp>
          <p:nvSpPr>
            <p:cNvPr id="144" name="Graphic 10">
              <a:extLst>
                <a:ext uri="{FF2B5EF4-FFF2-40B4-BE49-F238E27FC236}">
                  <a16:creationId xmlns:a16="http://schemas.microsoft.com/office/drawing/2014/main" id="{E3020543-B24B-4EC4-8FFC-8DD88EEA9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21893" y="1295837"/>
              <a:ext cx="112426" cy="112426"/>
            </a:xfrm>
            <a:custGeom>
              <a:avLst/>
              <a:gdLst>
                <a:gd name="connsiteX0" fmla="*/ 112426 w 112426"/>
                <a:gd name="connsiteY0" fmla="*/ 56213 h 112426"/>
                <a:gd name="connsiteX1" fmla="*/ 56213 w 112426"/>
                <a:gd name="connsiteY1" fmla="*/ 112426 h 112426"/>
                <a:gd name="connsiteX2" fmla="*/ 0 w 112426"/>
                <a:gd name="connsiteY2" fmla="*/ 56213 h 112426"/>
                <a:gd name="connsiteX3" fmla="*/ 56213 w 112426"/>
                <a:gd name="connsiteY3" fmla="*/ 0 h 112426"/>
                <a:gd name="connsiteX4" fmla="*/ 112426 w 112426"/>
                <a:gd name="connsiteY4" fmla="*/ 56213 h 112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26" h="112426">
                  <a:moveTo>
                    <a:pt x="112426" y="56213"/>
                  </a:moveTo>
                  <a:cubicBezTo>
                    <a:pt x="112426" y="87259"/>
                    <a:pt x="87259" y="112426"/>
                    <a:pt x="56213" y="112426"/>
                  </a:cubicBezTo>
                  <a:cubicBezTo>
                    <a:pt x="25167" y="112426"/>
                    <a:pt x="0" y="87259"/>
                    <a:pt x="0" y="56213"/>
                  </a:cubicBezTo>
                  <a:cubicBezTo>
                    <a:pt x="0" y="25167"/>
                    <a:pt x="25167" y="0"/>
                    <a:pt x="56213" y="0"/>
                  </a:cubicBezTo>
                  <a:cubicBezTo>
                    <a:pt x="87259" y="0"/>
                    <a:pt x="112426" y="25167"/>
                    <a:pt x="112426" y="56213"/>
                  </a:cubicBezTo>
                  <a:close/>
                </a:path>
              </a:pathLst>
            </a:custGeom>
            <a:solidFill>
              <a:schemeClr val="accent1"/>
            </a:solidFill>
            <a:ln w="516" cap="flat">
              <a:noFill/>
              <a:prstDash val="solid"/>
              <a:miter/>
            </a:ln>
          </p:spPr>
          <p:txBody>
            <a:bodyPr rtlCol="0" anchor="ctr"/>
            <a:lstStyle/>
            <a:p>
              <a:endParaRPr lang="en-US"/>
            </a:p>
          </p:txBody>
        </p:sp>
      </p:grpSp>
      <p:sp>
        <p:nvSpPr>
          <p:cNvPr id="3" name="Content Placeholder 2"/>
          <p:cNvSpPr>
            <a:spLocks noGrp="1"/>
          </p:cNvSpPr>
          <p:nvPr>
            <p:ph idx="1"/>
          </p:nvPr>
        </p:nvSpPr>
        <p:spPr>
          <a:xfrm>
            <a:off x="6881745" y="2665961"/>
            <a:ext cx="4487846" cy="3724767"/>
          </a:xfrm>
        </p:spPr>
        <p:txBody>
          <a:bodyPr anchor="t">
            <a:normAutofit/>
          </a:bodyPr>
          <a:lstStyle/>
          <a:p>
            <a:pPr marL="0" indent="0">
              <a:buNone/>
            </a:pPr>
            <a:r>
              <a:rPr lang="en-GB" sz="2000" dirty="0"/>
              <a:t>Institutional structures</a:t>
            </a:r>
          </a:p>
          <a:p>
            <a:r>
              <a:rPr lang="en-GB" sz="2000" dirty="0"/>
              <a:t>Hierarchical (intersectional)</a:t>
            </a:r>
          </a:p>
          <a:p>
            <a:r>
              <a:rPr lang="en-GB" sz="2000" dirty="0"/>
              <a:t>Professionalised </a:t>
            </a:r>
          </a:p>
          <a:p>
            <a:r>
              <a:rPr lang="en-GB" sz="2000" dirty="0"/>
              <a:t>Competitive NOT collaborative</a:t>
            </a:r>
          </a:p>
          <a:p>
            <a:r>
              <a:rPr lang="en-GB" sz="2000" dirty="0"/>
              <a:t>Privileges notions of expertise</a:t>
            </a:r>
          </a:p>
          <a:p>
            <a:r>
              <a:rPr lang="en-GB" sz="2000" dirty="0"/>
              <a:t>The politics of development knowledge</a:t>
            </a:r>
          </a:p>
          <a:p>
            <a:r>
              <a:rPr lang="en-GB" sz="2000" dirty="0"/>
              <a:t>Development as a ‘technical’ solution </a:t>
            </a:r>
          </a:p>
          <a:p>
            <a:pPr marL="0" indent="0">
              <a:buNone/>
            </a:pPr>
            <a:endParaRPr lang="en-GB" sz="1800" dirty="0"/>
          </a:p>
          <a:p>
            <a:endParaRPr lang="en-GB" sz="1800" dirty="0"/>
          </a:p>
        </p:txBody>
      </p:sp>
      <p:sp>
        <p:nvSpPr>
          <p:cNvPr id="146" name="Graphic 12">
            <a:extLst>
              <a:ext uri="{FF2B5EF4-FFF2-40B4-BE49-F238E27FC236}">
                <a16:creationId xmlns:a16="http://schemas.microsoft.com/office/drawing/2014/main" id="{1453BF6C-B012-48B7-B4E8-6D7AC7C27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9914" y="4368981"/>
            <a:ext cx="157545" cy="157545"/>
          </a:xfrm>
          <a:custGeom>
            <a:avLst/>
            <a:gdLst>
              <a:gd name="connsiteX0" fmla="*/ 78773 w 157545"/>
              <a:gd name="connsiteY0" fmla="*/ 23283 h 157545"/>
              <a:gd name="connsiteX1" fmla="*/ 134262 w 157545"/>
              <a:gd name="connsiteY1" fmla="*/ 78773 h 157545"/>
              <a:gd name="connsiteX2" fmla="*/ 78773 w 157545"/>
              <a:gd name="connsiteY2" fmla="*/ 134262 h 157545"/>
              <a:gd name="connsiteX3" fmla="*/ 23283 w 157545"/>
              <a:gd name="connsiteY3" fmla="*/ 78773 h 157545"/>
              <a:gd name="connsiteX4" fmla="*/ 78773 w 157545"/>
              <a:gd name="connsiteY4" fmla="*/ 23283 h 157545"/>
              <a:gd name="connsiteX5" fmla="*/ 78773 w 157545"/>
              <a:gd name="connsiteY5" fmla="*/ 0 h 157545"/>
              <a:gd name="connsiteX6" fmla="*/ 0 w 157545"/>
              <a:gd name="connsiteY6" fmla="*/ 78773 h 157545"/>
              <a:gd name="connsiteX7" fmla="*/ 78773 w 157545"/>
              <a:gd name="connsiteY7" fmla="*/ 157545 h 157545"/>
              <a:gd name="connsiteX8" fmla="*/ 157545 w 157545"/>
              <a:gd name="connsiteY8" fmla="*/ 78773 h 157545"/>
              <a:gd name="connsiteX9" fmla="*/ 78773 w 157545"/>
              <a:gd name="connsiteY9" fmla="*/ 0 h 157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7545" h="157545">
                <a:moveTo>
                  <a:pt x="78773" y="23283"/>
                </a:moveTo>
                <a:cubicBezTo>
                  <a:pt x="109419" y="23283"/>
                  <a:pt x="134262" y="48126"/>
                  <a:pt x="134262" y="78773"/>
                </a:cubicBezTo>
                <a:cubicBezTo>
                  <a:pt x="134262" y="109419"/>
                  <a:pt x="109419" y="134262"/>
                  <a:pt x="78773" y="134262"/>
                </a:cubicBezTo>
                <a:cubicBezTo>
                  <a:pt x="48126" y="134262"/>
                  <a:pt x="23283" y="109419"/>
                  <a:pt x="23283" y="78773"/>
                </a:cubicBezTo>
                <a:cubicBezTo>
                  <a:pt x="23312" y="48139"/>
                  <a:pt x="48139" y="23312"/>
                  <a:pt x="78773" y="23283"/>
                </a:cubicBezTo>
                <a:moveTo>
                  <a:pt x="78773" y="0"/>
                </a:moveTo>
                <a:cubicBezTo>
                  <a:pt x="35268" y="0"/>
                  <a:pt x="0" y="35268"/>
                  <a:pt x="0" y="78773"/>
                </a:cubicBezTo>
                <a:cubicBezTo>
                  <a:pt x="0" y="122277"/>
                  <a:pt x="35268" y="157545"/>
                  <a:pt x="78773" y="157545"/>
                </a:cubicBezTo>
                <a:cubicBezTo>
                  <a:pt x="122277" y="157545"/>
                  <a:pt x="157545" y="122277"/>
                  <a:pt x="157545" y="78773"/>
                </a:cubicBezTo>
                <a:cubicBezTo>
                  <a:pt x="157545" y="35268"/>
                  <a:pt x="122277" y="0"/>
                  <a:pt x="78773" y="0"/>
                </a:cubicBezTo>
                <a:close/>
              </a:path>
            </a:pathLst>
          </a:custGeom>
          <a:solidFill>
            <a:schemeClr val="accent1"/>
          </a:solidFill>
          <a:ln w="751" cap="flat">
            <a:noFill/>
            <a:prstDash val="solid"/>
            <a:miter/>
          </a:ln>
        </p:spPr>
        <p:txBody>
          <a:bodyPr rtlCol="0" anchor="ctr"/>
          <a:lstStyle/>
          <a:p>
            <a:endParaRPr lang="en-US"/>
          </a:p>
        </p:txBody>
      </p:sp>
      <p:sp>
        <p:nvSpPr>
          <p:cNvPr id="148" name="Freeform: Shape 147">
            <a:extLst>
              <a:ext uri="{FF2B5EF4-FFF2-40B4-BE49-F238E27FC236}">
                <a16:creationId xmlns:a16="http://schemas.microsoft.com/office/drawing/2014/main" id="{D0F14822-B1F1-4730-A131-C3416A790B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37441" y="3942512"/>
            <a:ext cx="3238728" cy="2915488"/>
          </a:xfrm>
          <a:custGeom>
            <a:avLst/>
            <a:gdLst>
              <a:gd name="connsiteX0" fmla="*/ 1619364 w 3238728"/>
              <a:gd name="connsiteY0" fmla="*/ 0 h 2915488"/>
              <a:gd name="connsiteX1" fmla="*/ 3238728 w 3238728"/>
              <a:gd name="connsiteY1" fmla="*/ 1619364 h 2915488"/>
              <a:gd name="connsiteX2" fmla="*/ 2649430 w 3238728"/>
              <a:gd name="connsiteY2" fmla="*/ 2868944 h 2915488"/>
              <a:gd name="connsiteX3" fmla="*/ 2587188 w 3238728"/>
              <a:gd name="connsiteY3" fmla="*/ 2915488 h 2915488"/>
              <a:gd name="connsiteX4" fmla="*/ 651541 w 3238728"/>
              <a:gd name="connsiteY4" fmla="*/ 2915488 h 2915488"/>
              <a:gd name="connsiteX5" fmla="*/ 589298 w 3238728"/>
              <a:gd name="connsiteY5" fmla="*/ 2868944 h 2915488"/>
              <a:gd name="connsiteX6" fmla="*/ 0 w 3238728"/>
              <a:gd name="connsiteY6" fmla="*/ 1619364 h 2915488"/>
              <a:gd name="connsiteX7" fmla="*/ 1619364 w 3238728"/>
              <a:gd name="connsiteY7" fmla="*/ 0 h 2915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38728" h="2915488">
                <a:moveTo>
                  <a:pt x="1619364" y="0"/>
                </a:moveTo>
                <a:cubicBezTo>
                  <a:pt x="2513714" y="0"/>
                  <a:pt x="3238728" y="725014"/>
                  <a:pt x="3238728" y="1619364"/>
                </a:cubicBezTo>
                <a:cubicBezTo>
                  <a:pt x="3238728" y="2122436"/>
                  <a:pt x="3009329" y="2571929"/>
                  <a:pt x="2649430" y="2868944"/>
                </a:cubicBezTo>
                <a:lnTo>
                  <a:pt x="2587188" y="2915488"/>
                </a:lnTo>
                <a:lnTo>
                  <a:pt x="651541" y="2915488"/>
                </a:lnTo>
                <a:lnTo>
                  <a:pt x="589298" y="2868944"/>
                </a:lnTo>
                <a:cubicBezTo>
                  <a:pt x="229399" y="2571929"/>
                  <a:pt x="0" y="2122436"/>
                  <a:pt x="0" y="1619364"/>
                </a:cubicBezTo>
                <a:cubicBezTo>
                  <a:pt x="0" y="725014"/>
                  <a:pt x="725014" y="0"/>
                  <a:pt x="1619364" y="0"/>
                </a:cubicBezTo>
                <a:close/>
              </a:path>
            </a:pathLst>
          </a:cu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4098" name="Picture 2" descr="FPS Foreign Affairs, Foreign Trade and Development Coordination | Coast  guard">
            <a:extLst>
              <a:ext uri="{FF2B5EF4-FFF2-40B4-BE49-F238E27FC236}">
                <a16:creationId xmlns:a16="http://schemas.microsoft.com/office/drawing/2014/main" id="{0ED936FE-28CB-7E41-B7A5-62B51C18569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28" r="3" b="27911"/>
          <a:stretch/>
        </p:blipFill>
        <p:spPr bwMode="auto">
          <a:xfrm>
            <a:off x="1354013" y="3942512"/>
            <a:ext cx="3238727" cy="2915488"/>
          </a:xfrm>
          <a:custGeom>
            <a:avLst/>
            <a:gdLst/>
            <a:ahLst/>
            <a:cxnLst/>
            <a:rect l="l" t="t" r="r" b="b"/>
            <a:pathLst>
              <a:path w="3238727" h="2915488">
                <a:moveTo>
                  <a:pt x="1619364" y="0"/>
                </a:moveTo>
                <a:cubicBezTo>
                  <a:pt x="2513714" y="0"/>
                  <a:pt x="3238727" y="725014"/>
                  <a:pt x="3238727" y="1619364"/>
                </a:cubicBezTo>
                <a:cubicBezTo>
                  <a:pt x="3238727" y="2122436"/>
                  <a:pt x="3009328" y="2571928"/>
                  <a:pt x="2649429" y="2868943"/>
                </a:cubicBezTo>
                <a:lnTo>
                  <a:pt x="2587186" y="2915488"/>
                </a:lnTo>
                <a:lnTo>
                  <a:pt x="651541" y="2915488"/>
                </a:lnTo>
                <a:lnTo>
                  <a:pt x="589298" y="2868943"/>
                </a:lnTo>
                <a:cubicBezTo>
                  <a:pt x="229399" y="2571928"/>
                  <a:pt x="0" y="2122436"/>
                  <a:pt x="0" y="1619364"/>
                </a:cubicBezTo>
                <a:cubicBezTo>
                  <a:pt x="0" y="725014"/>
                  <a:pt x="725014" y="0"/>
                  <a:pt x="1619364" y="0"/>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D849AC75-465E-1643-9BC3-C2712EEA06F9}"/>
              </a:ext>
            </a:extLst>
          </p:cNvPr>
          <p:cNvPicPr>
            <a:picLocks noChangeAspect="1"/>
          </p:cNvPicPr>
          <p:nvPr/>
        </p:nvPicPr>
        <p:blipFill rotWithShape="1">
          <a:blip r:embed="rId5"/>
          <a:srcRect r="-4" b="-4"/>
          <a:stretch/>
        </p:blipFill>
        <p:spPr>
          <a:xfrm>
            <a:off x="4223909" y="2271459"/>
            <a:ext cx="2319757" cy="2319757"/>
          </a:xfrm>
          <a:custGeom>
            <a:avLst/>
            <a:gdLst/>
            <a:ahLst/>
            <a:cxnLst/>
            <a:rect l="l" t="t" r="r" b="b"/>
            <a:pathLst>
              <a:path w="2367798" h="2367798">
                <a:moveTo>
                  <a:pt x="1183899" y="0"/>
                </a:moveTo>
                <a:cubicBezTo>
                  <a:pt x="1837748" y="0"/>
                  <a:pt x="2367798" y="530050"/>
                  <a:pt x="2367798" y="1183899"/>
                </a:cubicBezTo>
                <a:cubicBezTo>
                  <a:pt x="2367798" y="1837748"/>
                  <a:pt x="1837748" y="2367798"/>
                  <a:pt x="1183899" y="2367798"/>
                </a:cubicBezTo>
                <a:cubicBezTo>
                  <a:pt x="530050" y="2367798"/>
                  <a:pt x="0" y="1837748"/>
                  <a:pt x="0" y="1183899"/>
                </a:cubicBezTo>
                <a:cubicBezTo>
                  <a:pt x="0" y="530050"/>
                  <a:pt x="530050" y="0"/>
                  <a:pt x="1183899" y="0"/>
                </a:cubicBezTo>
                <a:close/>
              </a:path>
            </a:pathLst>
          </a:custGeom>
        </p:spPr>
      </p:pic>
      <p:cxnSp>
        <p:nvCxnSpPr>
          <p:cNvPr id="150" name="Straight Connector 149">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0394"/>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6443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22">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7" name="Group 26">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28" name="Freeform: Shape 27">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0" name="Freeform: Shape 29">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1" name="Freeform: Shape 30">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p:cNvSpPr>
            <a:spLocks noGrp="1"/>
          </p:cNvSpPr>
          <p:nvPr>
            <p:ph type="title"/>
          </p:nvPr>
        </p:nvSpPr>
        <p:spPr>
          <a:xfrm>
            <a:off x="640080" y="1243013"/>
            <a:ext cx="3855720" cy="4371974"/>
          </a:xfrm>
        </p:spPr>
        <p:txBody>
          <a:bodyPr>
            <a:normAutofit/>
          </a:bodyPr>
          <a:lstStyle/>
          <a:p>
            <a:r>
              <a:rPr lang="en-GB" sz="3600">
                <a:solidFill>
                  <a:schemeClr val="tx2"/>
                </a:solidFill>
              </a:rPr>
              <a:t>What Matters Is Not Only What You Say but How You Say It …</a:t>
            </a:r>
          </a:p>
        </p:txBody>
      </p:sp>
      <p:sp>
        <p:nvSpPr>
          <p:cNvPr id="3" name="Content Placeholder 2"/>
          <p:cNvSpPr>
            <a:spLocks noGrp="1"/>
          </p:cNvSpPr>
          <p:nvPr>
            <p:ph idx="1"/>
          </p:nvPr>
        </p:nvSpPr>
        <p:spPr>
          <a:xfrm>
            <a:off x="6172200" y="804672"/>
            <a:ext cx="5221224" cy="5230368"/>
          </a:xfrm>
        </p:spPr>
        <p:txBody>
          <a:bodyPr anchor="ctr">
            <a:normAutofit/>
          </a:bodyPr>
          <a:lstStyle/>
          <a:p>
            <a:pPr marL="0" indent="0">
              <a:buNone/>
            </a:pPr>
            <a:r>
              <a:rPr lang="en-GB" sz="2400" dirty="0">
                <a:solidFill>
                  <a:schemeClr val="tx2"/>
                </a:solidFill>
              </a:rPr>
              <a:t>‘... Legitimacy is achieved not just by alignment with dominant and/or depoliticised, technocratic discourses, but concretised through particularised ‘ways of knowing’ embodied in the written formats in which dominant knowledges are recorded, validated and proliferated’ (Narayanaswamy, 2019: 243)</a:t>
            </a:r>
          </a:p>
          <a:p>
            <a:pPr marL="0" indent="0">
              <a:buNone/>
            </a:pPr>
            <a:endParaRPr lang="en-GB" sz="2400" dirty="0">
              <a:solidFill>
                <a:schemeClr val="tx2"/>
              </a:solidFill>
            </a:endParaRPr>
          </a:p>
          <a:p>
            <a:r>
              <a:rPr lang="en-GB" sz="2400" b="1" dirty="0">
                <a:solidFill>
                  <a:schemeClr val="tx2"/>
                </a:solidFill>
              </a:rPr>
              <a:t>How might (unequal) power relations affect your efforts to promote gender equality?</a:t>
            </a:r>
          </a:p>
        </p:txBody>
      </p:sp>
    </p:spTree>
    <p:extLst>
      <p:ext uri="{BB962C8B-B14F-4D97-AF65-F5344CB8AC3E}">
        <p14:creationId xmlns:p14="http://schemas.microsoft.com/office/powerpoint/2010/main" val="21388429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0" name="Rectangle 69">
            <a:extLst>
              <a:ext uri="{FF2B5EF4-FFF2-40B4-BE49-F238E27FC236}">
                <a16:creationId xmlns:a16="http://schemas.microsoft.com/office/drawing/2014/main" id="{1BB867FF-FC45-48F7-8104-F89BE54909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Freeform: Shape 71">
            <a:extLst>
              <a:ext uri="{FF2B5EF4-FFF2-40B4-BE49-F238E27FC236}">
                <a16:creationId xmlns:a16="http://schemas.microsoft.com/office/drawing/2014/main" id="{8BB56887-D0D5-4F0C-9E19-7247EB83C8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08695" y="1"/>
            <a:ext cx="1135066" cy="477997"/>
          </a:xfrm>
          <a:custGeom>
            <a:avLst/>
            <a:gdLst>
              <a:gd name="connsiteX0" fmla="*/ 0 w 1135066"/>
              <a:gd name="connsiteY0" fmla="*/ 0 h 477997"/>
              <a:gd name="connsiteX1" fmla="*/ 1135066 w 1135066"/>
              <a:gd name="connsiteY1" fmla="*/ 0 h 477997"/>
              <a:gd name="connsiteX2" fmla="*/ 1133370 w 1135066"/>
              <a:gd name="connsiteY2" fmla="*/ 16827 h 477997"/>
              <a:gd name="connsiteX3" fmla="*/ 567533 w 1135066"/>
              <a:gd name="connsiteY3" fmla="*/ 477997 h 477997"/>
              <a:gd name="connsiteX4" fmla="*/ 1696 w 1135066"/>
              <a:gd name="connsiteY4" fmla="*/ 16827 h 4779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066" h="477997">
                <a:moveTo>
                  <a:pt x="0" y="0"/>
                </a:moveTo>
                <a:lnTo>
                  <a:pt x="1135066" y="0"/>
                </a:lnTo>
                <a:lnTo>
                  <a:pt x="1133370" y="16827"/>
                </a:lnTo>
                <a:cubicBezTo>
                  <a:pt x="1079514" y="280016"/>
                  <a:pt x="846644" y="477997"/>
                  <a:pt x="567533" y="477997"/>
                </a:cubicBezTo>
                <a:cubicBezTo>
                  <a:pt x="288422" y="477997"/>
                  <a:pt x="55552" y="280016"/>
                  <a:pt x="1696" y="16827"/>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55297" name="Title 1"/>
          <p:cNvSpPr>
            <a:spLocks noGrp="1"/>
          </p:cNvSpPr>
          <p:nvPr>
            <p:ph type="title"/>
          </p:nvPr>
        </p:nvSpPr>
        <p:spPr>
          <a:xfrm>
            <a:off x="838200" y="365125"/>
            <a:ext cx="10515600" cy="1325563"/>
          </a:xfrm>
        </p:spPr>
        <p:txBody>
          <a:bodyPr>
            <a:normAutofit/>
          </a:bodyPr>
          <a:lstStyle/>
          <a:p>
            <a:r>
              <a:rPr lang="en-GB" altLang="en-US" dirty="0"/>
              <a:t>What</a:t>
            </a:r>
            <a:r>
              <a:rPr lang="en-GB" altLang="en-GB" dirty="0"/>
              <a:t>’</a:t>
            </a:r>
            <a:r>
              <a:rPr lang="en-GB" altLang="en-US" dirty="0"/>
              <a:t>s in a word </a:t>
            </a:r>
            <a:r>
              <a:rPr lang="is-IS" altLang="en-US" dirty="0"/>
              <a:t>…</a:t>
            </a:r>
            <a:endParaRPr lang="en-GB" altLang="en-US" dirty="0"/>
          </a:p>
        </p:txBody>
      </p:sp>
      <p:sp>
        <p:nvSpPr>
          <p:cNvPr id="74" name="Arc 73">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555710" y="2183223"/>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3" name="Content Placeholder 2"/>
          <p:cNvSpPr>
            <a:spLocks noGrp="1"/>
          </p:cNvSpPr>
          <p:nvPr>
            <p:ph idx="1"/>
          </p:nvPr>
        </p:nvSpPr>
        <p:spPr>
          <a:xfrm>
            <a:off x="838200" y="1825625"/>
            <a:ext cx="10515600" cy="4351338"/>
          </a:xfrm>
        </p:spPr>
        <p:txBody>
          <a:bodyPr>
            <a:normAutofit/>
          </a:bodyPr>
          <a:lstStyle/>
          <a:p>
            <a:r>
              <a:rPr lang="en-GB" altLang="en-US" sz="2200" dirty="0"/>
              <a:t>You don</a:t>
            </a:r>
            <a:r>
              <a:rPr lang="en-GB" altLang="en-GB" sz="2200" dirty="0"/>
              <a:t>’</a:t>
            </a:r>
            <a:r>
              <a:rPr lang="en-GB" altLang="en-US" sz="2200" dirty="0"/>
              <a:t>t want Hindi of the academic kind of ... For example gender budgeting, there is no word for gender in Hindi ... There isn</a:t>
            </a:r>
            <a:r>
              <a:rPr lang="en-GB" altLang="en-GB" sz="2200" dirty="0"/>
              <a:t>’</a:t>
            </a:r>
            <a:r>
              <a:rPr lang="en-GB" altLang="en-US" sz="2200" dirty="0"/>
              <a:t>t a word. We write gender, g-e-n-d-e-r like that. Otherwise people write </a:t>
            </a:r>
            <a:r>
              <a:rPr lang="en-GB" altLang="en-GB" sz="2200" dirty="0"/>
              <a:t>‘</a:t>
            </a:r>
            <a:r>
              <a:rPr lang="en-GB" altLang="ja-JP" sz="2200" i="1" dirty="0"/>
              <a:t>ling</a:t>
            </a:r>
            <a:r>
              <a:rPr lang="en-GB" altLang="en-GB" sz="2200" dirty="0"/>
              <a:t>’</a:t>
            </a:r>
            <a:r>
              <a:rPr lang="en-GB" altLang="ja-JP" sz="2200" dirty="0"/>
              <a:t> but </a:t>
            </a:r>
            <a:r>
              <a:rPr lang="en-GB" altLang="en-GB" sz="2200" dirty="0"/>
              <a:t>‘</a:t>
            </a:r>
            <a:r>
              <a:rPr lang="en-GB" altLang="ja-JP" sz="2200" i="1" dirty="0"/>
              <a:t>ling</a:t>
            </a:r>
            <a:r>
              <a:rPr lang="en-GB" altLang="en-GB" sz="2200" dirty="0"/>
              <a:t>’</a:t>
            </a:r>
            <a:r>
              <a:rPr lang="en-GB" altLang="ja-JP" sz="2200" dirty="0"/>
              <a:t> is actually sex. It</a:t>
            </a:r>
            <a:r>
              <a:rPr lang="en-GB" altLang="en-GB" sz="2200" dirty="0"/>
              <a:t>’</a:t>
            </a:r>
            <a:r>
              <a:rPr lang="en-GB" altLang="ja-JP" sz="2200" dirty="0"/>
              <a:t>s not gender ... So, there is no – because when we got the Rajasthan book translated, they don</a:t>
            </a:r>
            <a:r>
              <a:rPr lang="en-GB" altLang="en-GB" sz="2200" dirty="0"/>
              <a:t>’</a:t>
            </a:r>
            <a:r>
              <a:rPr lang="en-GB" altLang="ja-JP" sz="2200" dirty="0"/>
              <a:t>t know the difference between sex and gender, so they wrote </a:t>
            </a:r>
            <a:r>
              <a:rPr lang="en-GB" altLang="en-GB" sz="2200" dirty="0"/>
              <a:t>‘</a:t>
            </a:r>
            <a:r>
              <a:rPr lang="en-GB" altLang="ja-JP" sz="2200" i="1" dirty="0"/>
              <a:t>ling</a:t>
            </a:r>
            <a:r>
              <a:rPr lang="en-GB" altLang="en-GB" sz="2200" dirty="0"/>
              <a:t>’</a:t>
            </a:r>
            <a:r>
              <a:rPr lang="en-GB" altLang="ja-JP" sz="2200" dirty="0"/>
              <a:t> budgeting. So, we said, </a:t>
            </a:r>
            <a:r>
              <a:rPr lang="en-GB" altLang="en-GB" sz="2200" dirty="0"/>
              <a:t>“</a:t>
            </a:r>
            <a:r>
              <a:rPr lang="en-GB" altLang="ja-JP" sz="2200" i="1" dirty="0"/>
              <a:t>ye ling budgeting </a:t>
            </a:r>
            <a:r>
              <a:rPr lang="en-GB" altLang="ja-JP" sz="2200" i="1" dirty="0" err="1"/>
              <a:t>nahin</a:t>
            </a:r>
            <a:r>
              <a:rPr lang="en-GB" altLang="ja-JP" sz="2200" i="1" dirty="0"/>
              <a:t> </a:t>
            </a:r>
            <a:r>
              <a:rPr lang="en-GB" altLang="ja-JP" sz="2200" i="1" dirty="0" err="1"/>
              <a:t>hai</a:t>
            </a:r>
            <a:r>
              <a:rPr lang="en-GB" altLang="ja-JP" sz="2200" i="1" dirty="0"/>
              <a:t>, ye gender budgeting </a:t>
            </a:r>
            <a:r>
              <a:rPr lang="en-GB" altLang="ja-JP" sz="2200" i="1" dirty="0" err="1"/>
              <a:t>hai</a:t>
            </a:r>
            <a:r>
              <a:rPr lang="en-GB" altLang="ja-JP" sz="2200" dirty="0"/>
              <a:t> [this is not sex budgeting, it</a:t>
            </a:r>
            <a:r>
              <a:rPr lang="en-GB" altLang="en-GB" sz="2200" dirty="0"/>
              <a:t>’</a:t>
            </a:r>
            <a:r>
              <a:rPr lang="en-GB" altLang="ja-JP" sz="2200" dirty="0"/>
              <a:t>s gender budgeting]</a:t>
            </a:r>
            <a:r>
              <a:rPr lang="en-GB" altLang="ja-JP" sz="2200" i="1" dirty="0"/>
              <a:t>.</a:t>
            </a:r>
            <a:r>
              <a:rPr lang="en-GB" altLang="ja-JP" sz="2200" dirty="0"/>
              <a:t> They said, </a:t>
            </a:r>
            <a:r>
              <a:rPr lang="en-GB" altLang="ja-JP" sz="2200" i="1" dirty="0" err="1"/>
              <a:t>kya</a:t>
            </a:r>
            <a:r>
              <a:rPr lang="en-GB" altLang="ja-JP" sz="2200" i="1" dirty="0"/>
              <a:t> </a:t>
            </a:r>
            <a:r>
              <a:rPr lang="en-GB" altLang="ja-JP" sz="2200" i="1" dirty="0" err="1"/>
              <a:t>farq</a:t>
            </a:r>
            <a:r>
              <a:rPr lang="en-GB" altLang="ja-JP" sz="2200" i="1" dirty="0"/>
              <a:t> </a:t>
            </a:r>
            <a:r>
              <a:rPr lang="en-GB" altLang="ja-JP" sz="2200" i="1" dirty="0" err="1"/>
              <a:t>hai</a:t>
            </a:r>
            <a:r>
              <a:rPr lang="en-GB" altLang="ja-JP" sz="2200" dirty="0"/>
              <a:t> [what</a:t>
            </a:r>
            <a:r>
              <a:rPr lang="en-GB" altLang="en-GB" sz="2200" dirty="0"/>
              <a:t>’</a:t>
            </a:r>
            <a:r>
              <a:rPr lang="en-GB" altLang="ja-JP" sz="2200" dirty="0"/>
              <a:t>s the difference?]. </a:t>
            </a:r>
            <a:r>
              <a:rPr lang="en-GB" altLang="ja-JP" sz="2200" i="1" dirty="0" err="1"/>
              <a:t>Aurton</a:t>
            </a:r>
            <a:r>
              <a:rPr lang="en-GB" altLang="ja-JP" sz="2200" i="1" dirty="0"/>
              <a:t> ka budget </a:t>
            </a:r>
            <a:r>
              <a:rPr lang="en-GB" altLang="ja-JP" sz="2200" i="1" dirty="0" err="1"/>
              <a:t>likh</a:t>
            </a:r>
            <a:r>
              <a:rPr lang="en-GB" altLang="ja-JP" sz="2200" i="1" dirty="0"/>
              <a:t> </a:t>
            </a:r>
            <a:r>
              <a:rPr lang="en-GB" altLang="ja-JP" sz="2200" i="1" dirty="0" err="1"/>
              <a:t>dete</a:t>
            </a:r>
            <a:r>
              <a:rPr lang="en-GB" altLang="ja-JP" sz="2200" i="1" dirty="0"/>
              <a:t> </a:t>
            </a:r>
            <a:r>
              <a:rPr lang="en-GB" altLang="ja-JP" sz="2200" i="1" dirty="0" err="1"/>
              <a:t>hai</a:t>
            </a:r>
            <a:r>
              <a:rPr lang="en-GB" altLang="ja-JP" sz="2200" dirty="0"/>
              <a:t> [we</a:t>
            </a:r>
            <a:r>
              <a:rPr lang="en-GB" altLang="en-GB" sz="2200" dirty="0"/>
              <a:t>’</a:t>
            </a:r>
            <a:r>
              <a:rPr lang="en-GB" altLang="ja-JP" sz="2200" dirty="0"/>
              <a:t>ll call it woman</a:t>
            </a:r>
            <a:r>
              <a:rPr lang="en-GB" altLang="en-GB" sz="2200" dirty="0"/>
              <a:t>’</a:t>
            </a:r>
            <a:r>
              <a:rPr lang="en-GB" altLang="ja-JP" sz="2200" dirty="0"/>
              <a:t>s budget]</a:t>
            </a:r>
            <a:r>
              <a:rPr lang="en-GB" altLang="ja-JP" sz="2200" i="1" dirty="0"/>
              <a:t>. </a:t>
            </a:r>
            <a:r>
              <a:rPr lang="en-GB" altLang="ja-JP" sz="2200" i="1" dirty="0" err="1"/>
              <a:t>Nahi</a:t>
            </a:r>
            <a:r>
              <a:rPr lang="en-GB" altLang="ja-JP" sz="2200" i="1" dirty="0"/>
              <a:t> ye </a:t>
            </a:r>
            <a:r>
              <a:rPr lang="en-GB" altLang="ja-JP" sz="2200" i="1" dirty="0" err="1"/>
              <a:t>aurton</a:t>
            </a:r>
            <a:r>
              <a:rPr lang="en-GB" altLang="ja-JP" sz="2200" i="1" dirty="0"/>
              <a:t> </a:t>
            </a:r>
            <a:r>
              <a:rPr lang="en-GB" altLang="ja-JP" sz="2200" i="1" dirty="0" err="1"/>
              <a:t>ke</a:t>
            </a:r>
            <a:r>
              <a:rPr lang="en-GB" altLang="ja-JP" sz="2200" i="1" dirty="0"/>
              <a:t> </a:t>
            </a:r>
            <a:r>
              <a:rPr lang="en-GB" altLang="ja-JP" sz="2200" i="1" dirty="0" err="1"/>
              <a:t>bhi</a:t>
            </a:r>
            <a:r>
              <a:rPr lang="en-GB" altLang="ja-JP" sz="2200" i="1" dirty="0"/>
              <a:t> budget </a:t>
            </a:r>
            <a:r>
              <a:rPr lang="en-GB" altLang="ja-JP" sz="2200" i="1" dirty="0" err="1"/>
              <a:t>nahi</a:t>
            </a:r>
            <a:r>
              <a:rPr lang="en-GB" altLang="ja-JP" sz="2200" i="1" dirty="0"/>
              <a:t> </a:t>
            </a:r>
            <a:r>
              <a:rPr lang="en-GB" altLang="ja-JP" sz="2200" i="1" dirty="0" err="1"/>
              <a:t>hai</a:t>
            </a:r>
            <a:r>
              <a:rPr lang="en-GB" altLang="ja-JP" sz="2200" dirty="0"/>
              <a:t> [No, this is also not a women</a:t>
            </a:r>
            <a:r>
              <a:rPr lang="en-GB" altLang="en-GB" sz="2200" dirty="0"/>
              <a:t>’</a:t>
            </a:r>
            <a:r>
              <a:rPr lang="en-GB" altLang="ja-JP" sz="2200" dirty="0"/>
              <a:t>s budget]</a:t>
            </a:r>
            <a:r>
              <a:rPr lang="en-GB" altLang="ja-JP" sz="2200" i="1" dirty="0"/>
              <a:t>. </a:t>
            </a:r>
            <a:r>
              <a:rPr lang="en-GB" altLang="ja-JP" sz="2200" i="1" dirty="0" err="1"/>
              <a:t>Mahila</a:t>
            </a:r>
            <a:r>
              <a:rPr lang="en-GB" altLang="ja-JP" sz="2200" i="1" dirty="0"/>
              <a:t> budget </a:t>
            </a:r>
            <a:r>
              <a:rPr lang="en-GB" altLang="ja-JP" sz="2200" i="1" dirty="0" err="1"/>
              <a:t>likh</a:t>
            </a:r>
            <a:r>
              <a:rPr lang="en-GB" altLang="ja-JP" sz="2200" i="1" dirty="0"/>
              <a:t> den</a:t>
            </a:r>
            <a:r>
              <a:rPr lang="en-GB" altLang="ja-JP" sz="2200" dirty="0"/>
              <a:t>? [Shall we call it a woman</a:t>
            </a:r>
            <a:r>
              <a:rPr lang="en-GB" altLang="en-GB" sz="2200" dirty="0"/>
              <a:t>’</a:t>
            </a:r>
            <a:r>
              <a:rPr lang="en-GB" altLang="ja-JP" sz="2200" dirty="0"/>
              <a:t>s budget? (</a:t>
            </a:r>
            <a:r>
              <a:rPr lang="en-GB" altLang="ja-JP" sz="2200" dirty="0" err="1"/>
              <a:t>Mahila</a:t>
            </a:r>
            <a:r>
              <a:rPr lang="en-GB" altLang="ja-JP" sz="2200" dirty="0"/>
              <a:t> being another word for </a:t>
            </a:r>
            <a:r>
              <a:rPr lang="en-GB" altLang="en-GB" sz="2200" dirty="0"/>
              <a:t>‘</a:t>
            </a:r>
            <a:r>
              <a:rPr lang="en-GB" altLang="ja-JP" sz="2200" dirty="0"/>
              <a:t>woman</a:t>
            </a:r>
            <a:r>
              <a:rPr lang="en-GB" altLang="en-GB" sz="2200" dirty="0"/>
              <a:t>’</a:t>
            </a:r>
            <a:r>
              <a:rPr lang="en-GB" altLang="ja-JP" sz="2200" dirty="0"/>
              <a:t> used in a range of development intervention contexts)]</a:t>
            </a:r>
            <a:r>
              <a:rPr lang="en-GB" altLang="en-GB" sz="2200" dirty="0"/>
              <a:t>”</a:t>
            </a:r>
            <a:r>
              <a:rPr lang="en-GB" altLang="ja-JP" sz="2200" dirty="0"/>
              <a:t> So you do have these kinds of – and sometimes for issues like this, maybe it</a:t>
            </a:r>
            <a:r>
              <a:rPr lang="en-GB" altLang="en-GB" sz="2200" dirty="0"/>
              <a:t>’</a:t>
            </a:r>
            <a:r>
              <a:rPr lang="en-GB" altLang="ja-JP" sz="2200" dirty="0"/>
              <a:t>s just good to use the English word [gender] written in that script, the Devanagari [Hindi] script. </a:t>
            </a:r>
          </a:p>
          <a:p>
            <a:endParaRPr lang="en-GB" altLang="en-US" sz="2200" dirty="0"/>
          </a:p>
        </p:txBody>
      </p:sp>
    </p:spTree>
    <p:extLst>
      <p:ext uri="{BB962C8B-B14F-4D97-AF65-F5344CB8AC3E}">
        <p14:creationId xmlns:p14="http://schemas.microsoft.com/office/powerpoint/2010/main" val="2958546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5" name="Rectangle 75">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74CC639-F5B0-5645-A964-C150DC3B1236}"/>
              </a:ext>
            </a:extLst>
          </p:cNvPr>
          <p:cNvSpPr>
            <a:spLocks noGrp="1"/>
          </p:cNvSpPr>
          <p:nvPr>
            <p:ph type="title"/>
          </p:nvPr>
        </p:nvSpPr>
        <p:spPr>
          <a:xfrm>
            <a:off x="643467" y="321734"/>
            <a:ext cx="10905066" cy="1135737"/>
          </a:xfrm>
        </p:spPr>
        <p:txBody>
          <a:bodyPr>
            <a:normAutofit/>
          </a:bodyPr>
          <a:lstStyle/>
          <a:p>
            <a:r>
              <a:rPr lang="en-GB" sz="3600"/>
              <a:t>Reflections on decolonising gender and development practice </a:t>
            </a:r>
            <a:endParaRPr lang="en-GB" sz="3600" dirty="0"/>
          </a:p>
        </p:txBody>
      </p:sp>
      <p:sp>
        <p:nvSpPr>
          <p:cNvPr id="3" name="Content Placeholder 2">
            <a:extLst>
              <a:ext uri="{FF2B5EF4-FFF2-40B4-BE49-F238E27FC236}">
                <a16:creationId xmlns:a16="http://schemas.microsoft.com/office/drawing/2014/main" id="{023F7FE1-BA20-594F-9BCE-56066C008035}"/>
              </a:ext>
            </a:extLst>
          </p:cNvPr>
          <p:cNvSpPr>
            <a:spLocks noGrp="1"/>
          </p:cNvSpPr>
          <p:nvPr>
            <p:ph idx="1"/>
          </p:nvPr>
        </p:nvSpPr>
        <p:spPr>
          <a:xfrm>
            <a:off x="643468" y="1779205"/>
            <a:ext cx="7126060" cy="4839872"/>
          </a:xfrm>
        </p:spPr>
        <p:txBody>
          <a:bodyPr>
            <a:normAutofit/>
          </a:bodyPr>
          <a:lstStyle/>
          <a:p>
            <a:pPr lvl="1"/>
            <a:r>
              <a:rPr lang="en-GB" sz="2000" dirty="0"/>
              <a:t>Audience 		 action?</a:t>
            </a:r>
          </a:p>
          <a:p>
            <a:pPr lvl="1"/>
            <a:r>
              <a:rPr lang="en-GB" sz="2000" dirty="0"/>
              <a:t>Gender / Women?</a:t>
            </a:r>
          </a:p>
          <a:p>
            <a:pPr lvl="1"/>
            <a:r>
              <a:rPr lang="en-GB" sz="2000" dirty="0"/>
              <a:t>Publications strategies</a:t>
            </a:r>
          </a:p>
          <a:p>
            <a:pPr lvl="1"/>
            <a:r>
              <a:rPr lang="en-GB" sz="2000" dirty="0"/>
              <a:t>Resourcing the lifecycle of development interventions </a:t>
            </a:r>
          </a:p>
          <a:p>
            <a:pPr lvl="2"/>
            <a:r>
              <a:rPr lang="en-GB" dirty="0"/>
              <a:t>Co-curation/production</a:t>
            </a:r>
          </a:p>
          <a:p>
            <a:pPr lvl="2"/>
            <a:r>
              <a:rPr lang="en-GB" dirty="0"/>
              <a:t>Translation</a:t>
            </a:r>
          </a:p>
          <a:p>
            <a:pPr lvl="2"/>
            <a:r>
              <a:rPr lang="en-GB" dirty="0"/>
              <a:t>Medium- to longer-term</a:t>
            </a:r>
          </a:p>
          <a:p>
            <a:pPr lvl="1"/>
            <a:r>
              <a:rPr lang="en-GB" sz="2000" dirty="0"/>
              <a:t>Challenging N-S knowledge representations</a:t>
            </a:r>
          </a:p>
          <a:p>
            <a:pPr lvl="1"/>
            <a:r>
              <a:rPr lang="en-GB" sz="2000" dirty="0"/>
              <a:t>POWER </a:t>
            </a:r>
          </a:p>
          <a:p>
            <a:pPr lvl="2"/>
            <a:r>
              <a:rPr lang="en-GB" dirty="0"/>
              <a:t>What kind of life do people want? </a:t>
            </a:r>
          </a:p>
          <a:p>
            <a:pPr lvl="2"/>
            <a:r>
              <a:rPr lang="en-GB" dirty="0"/>
              <a:t>Whose ideas about ‘sustainable development’ or ‘gender’ count? </a:t>
            </a:r>
          </a:p>
          <a:p>
            <a:pPr lvl="2"/>
            <a:r>
              <a:rPr lang="en-GB" dirty="0"/>
              <a:t>Who gets to decide what ‘progress’ or ‘empowerment’ looks like? </a:t>
            </a:r>
          </a:p>
        </p:txBody>
      </p:sp>
      <p:sp>
        <p:nvSpPr>
          <p:cNvPr id="4106" name="Rectangle 77">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Isosceles Triangle 79">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Isosceles Triangle 81">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Rectangle 83">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Foreign direct investment and development: Insights from literature and  ideas for research">
            <a:extLst>
              <a:ext uri="{FF2B5EF4-FFF2-40B4-BE49-F238E27FC236}">
                <a16:creationId xmlns:a16="http://schemas.microsoft.com/office/drawing/2014/main" id="{13652C74-9413-AC4E-8C01-04E58DCF8B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889" r="13566" b="1"/>
          <a:stretch/>
        </p:blipFill>
        <p:spPr bwMode="auto">
          <a:xfrm>
            <a:off x="8129870" y="2236816"/>
            <a:ext cx="3486312" cy="3486312"/>
          </a:xfrm>
          <a:custGeom>
            <a:avLst/>
            <a:gdLst/>
            <a:ahLst/>
            <a:cxnLst/>
            <a:rect l="l" t="t" r="r" b="b"/>
            <a:pathLst>
              <a:path w="4291285" h="4291285">
                <a:moveTo>
                  <a:pt x="2145643" y="0"/>
                </a:moveTo>
                <a:lnTo>
                  <a:pt x="4291285" y="2145643"/>
                </a:lnTo>
                <a:lnTo>
                  <a:pt x="2145643" y="4291285"/>
                </a:lnTo>
                <a:lnTo>
                  <a:pt x="0" y="2145643"/>
                </a:lnTo>
                <a:close/>
              </a:path>
            </a:pathLst>
          </a:custGeom>
          <a:noFill/>
          <a:extLst>
            <a:ext uri="{909E8E84-426E-40DD-AFC4-6F175D3DCCD1}">
              <a14:hiddenFill xmlns:a14="http://schemas.microsoft.com/office/drawing/2010/main">
                <a:solidFill>
                  <a:srgbClr val="FFFFFF"/>
                </a:solidFill>
              </a14:hiddenFill>
            </a:ext>
          </a:extLst>
        </p:spPr>
      </p:pic>
      <p:sp>
        <p:nvSpPr>
          <p:cNvPr id="4" name="Right Arrow 3">
            <a:extLst>
              <a:ext uri="{FF2B5EF4-FFF2-40B4-BE49-F238E27FC236}">
                <a16:creationId xmlns:a16="http://schemas.microsoft.com/office/drawing/2014/main" id="{747500A2-A23D-D147-B9FD-4DB782DC632F}"/>
              </a:ext>
            </a:extLst>
          </p:cNvPr>
          <p:cNvSpPr/>
          <p:nvPr/>
        </p:nvSpPr>
        <p:spPr>
          <a:xfrm>
            <a:off x="2529694" y="1829115"/>
            <a:ext cx="880273" cy="3008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577247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84769FE-1656-422F-86E1-8C1B16C27B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15760" y="682754"/>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 name="Oval 12">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434260" y="5435945"/>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Shape 14">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011593" y="3567390"/>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20291ADB-C87D-1343-960A-83E5CFA7583B}"/>
              </a:ext>
            </a:extLst>
          </p:cNvPr>
          <p:cNvSpPr>
            <a:spLocks noGrp="1"/>
          </p:cNvSpPr>
          <p:nvPr>
            <p:ph type="title"/>
          </p:nvPr>
        </p:nvSpPr>
        <p:spPr>
          <a:xfrm>
            <a:off x="6978316" y="1431042"/>
            <a:ext cx="4055899" cy="3995916"/>
          </a:xfrm>
        </p:spPr>
        <p:txBody>
          <a:bodyPr anchor="ctr">
            <a:normAutofit/>
          </a:bodyPr>
          <a:lstStyle/>
          <a:p>
            <a:r>
              <a:rPr lang="en-GB" dirty="0">
                <a:solidFill>
                  <a:schemeClr val="tx1">
                    <a:lumMod val="95000"/>
                    <a:lumOff val="5000"/>
                  </a:schemeClr>
                </a:solidFill>
              </a:rPr>
              <a:t>Conclusion:</a:t>
            </a:r>
            <a:br>
              <a:rPr lang="en-GB" dirty="0">
                <a:solidFill>
                  <a:schemeClr val="tx1">
                    <a:lumMod val="95000"/>
                    <a:lumOff val="5000"/>
                  </a:schemeClr>
                </a:solidFill>
              </a:rPr>
            </a:br>
            <a:r>
              <a:rPr lang="en-GB" dirty="0">
                <a:solidFill>
                  <a:schemeClr val="tx1">
                    <a:lumMod val="95000"/>
                    <a:lumOff val="5000"/>
                  </a:schemeClr>
                </a:solidFill>
              </a:rPr>
              <a:t>Decolonising ‘Gender’?</a:t>
            </a:r>
          </a:p>
        </p:txBody>
      </p:sp>
      <p:sp>
        <p:nvSpPr>
          <p:cNvPr id="3" name="Content Placeholder 2">
            <a:extLst>
              <a:ext uri="{FF2B5EF4-FFF2-40B4-BE49-F238E27FC236}">
                <a16:creationId xmlns:a16="http://schemas.microsoft.com/office/drawing/2014/main" id="{20EC3066-9FC1-8847-89B4-743EDC5057F6}"/>
              </a:ext>
            </a:extLst>
          </p:cNvPr>
          <p:cNvSpPr>
            <a:spLocks noGrp="1"/>
          </p:cNvSpPr>
          <p:nvPr>
            <p:ph idx="1"/>
          </p:nvPr>
        </p:nvSpPr>
        <p:spPr>
          <a:xfrm>
            <a:off x="640079" y="736239"/>
            <a:ext cx="5186497" cy="5492493"/>
          </a:xfrm>
        </p:spPr>
        <p:txBody>
          <a:bodyPr anchor="ctr">
            <a:normAutofit/>
          </a:bodyPr>
          <a:lstStyle/>
          <a:p>
            <a:r>
              <a:rPr lang="en-GB" dirty="0">
                <a:solidFill>
                  <a:schemeClr val="tx1">
                    <a:lumMod val="85000"/>
                    <a:lumOff val="15000"/>
                  </a:schemeClr>
                </a:solidFill>
              </a:rPr>
              <a:t>Questions of power</a:t>
            </a:r>
          </a:p>
          <a:p>
            <a:r>
              <a:rPr lang="en-GB" dirty="0">
                <a:solidFill>
                  <a:schemeClr val="tx1">
                    <a:lumMod val="85000"/>
                    <a:lumOff val="15000"/>
                  </a:schemeClr>
                </a:solidFill>
              </a:rPr>
              <a:t>What do we mean by ‘women’s voice’?</a:t>
            </a:r>
          </a:p>
          <a:p>
            <a:r>
              <a:rPr lang="en-GB" dirty="0">
                <a:solidFill>
                  <a:schemeClr val="tx1">
                    <a:lumMod val="85000"/>
                    <a:lumOff val="15000"/>
                  </a:schemeClr>
                </a:solidFill>
              </a:rPr>
              <a:t>How do we listen? </a:t>
            </a:r>
          </a:p>
          <a:p>
            <a:r>
              <a:rPr lang="en-GB" dirty="0">
                <a:solidFill>
                  <a:schemeClr val="tx1">
                    <a:lumMod val="85000"/>
                    <a:lumOff val="15000"/>
                  </a:schemeClr>
                </a:solidFill>
              </a:rPr>
              <a:t>What might this mean as we seek to ‘decolonise’ development? </a:t>
            </a:r>
          </a:p>
          <a:p>
            <a:r>
              <a:rPr lang="en-GB" dirty="0">
                <a:solidFill>
                  <a:schemeClr val="tx1">
                    <a:lumMod val="85000"/>
                    <a:lumOff val="15000"/>
                  </a:schemeClr>
                </a:solidFill>
              </a:rPr>
              <a:t>Why might this matter? </a:t>
            </a:r>
          </a:p>
          <a:p>
            <a:r>
              <a:rPr lang="en-GB" dirty="0">
                <a:solidFill>
                  <a:schemeClr val="tx1">
                    <a:lumMod val="85000"/>
                    <a:lumOff val="15000"/>
                  </a:schemeClr>
                </a:solidFill>
              </a:rPr>
              <a:t>And how can decolonisation be relevant to everyone?</a:t>
            </a:r>
          </a:p>
          <a:p>
            <a:endParaRPr lang="en-GB" sz="1800" dirty="0">
              <a:solidFill>
                <a:schemeClr val="tx1">
                  <a:lumMod val="85000"/>
                  <a:lumOff val="15000"/>
                </a:schemeClr>
              </a:solidFill>
            </a:endParaRPr>
          </a:p>
        </p:txBody>
      </p:sp>
      <p:sp>
        <p:nvSpPr>
          <p:cNvPr id="4" name="Title 1">
            <a:extLst>
              <a:ext uri="{FF2B5EF4-FFF2-40B4-BE49-F238E27FC236}">
                <a16:creationId xmlns:a16="http://schemas.microsoft.com/office/drawing/2014/main" id="{E028D5A3-6B98-2743-9BCD-79E7A3DE07C7}"/>
              </a:ext>
            </a:extLst>
          </p:cNvPr>
          <p:cNvSpPr txBox="1">
            <a:spLocks/>
          </p:cNvSpPr>
          <p:nvPr/>
        </p:nvSpPr>
        <p:spPr>
          <a:xfrm>
            <a:off x="4965430" y="629268"/>
            <a:ext cx="6586491" cy="12861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GB" dirty="0"/>
          </a:p>
        </p:txBody>
      </p:sp>
    </p:spTree>
    <p:extLst>
      <p:ext uri="{BB962C8B-B14F-4D97-AF65-F5344CB8AC3E}">
        <p14:creationId xmlns:p14="http://schemas.microsoft.com/office/powerpoint/2010/main" val="1431724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062CBEC-C1AA-A640-AF4A-A773990D58FB}"/>
              </a:ext>
            </a:extLst>
          </p:cNvPr>
          <p:cNvSpPr>
            <a:spLocks noGrp="1"/>
          </p:cNvSpPr>
          <p:nvPr>
            <p:ph type="title"/>
          </p:nvPr>
        </p:nvSpPr>
        <p:spPr>
          <a:xfrm>
            <a:off x="863029" y="1012004"/>
            <a:ext cx="3416158" cy="4795408"/>
          </a:xfrm>
        </p:spPr>
        <p:txBody>
          <a:bodyPr vert="horz" lIns="91440" tIns="45720" rIns="91440" bIns="45720" rtlCol="0" anchor="ctr">
            <a:normAutofit/>
          </a:bodyPr>
          <a:lstStyle/>
          <a:p>
            <a:r>
              <a:rPr lang="en-US" kern="1200" dirty="0">
                <a:solidFill>
                  <a:srgbClr val="FFFFFF"/>
                </a:solidFill>
                <a:latin typeface="+mj-lt"/>
                <a:ea typeface="+mj-ea"/>
                <a:cs typeface="+mj-cs"/>
              </a:rPr>
              <a:t>Let’s start with some </a:t>
            </a:r>
            <a:r>
              <a:rPr lang="en-US" dirty="0">
                <a:solidFill>
                  <a:srgbClr val="FFFFFF"/>
                </a:solidFill>
              </a:rPr>
              <a:t>questions</a:t>
            </a:r>
            <a:r>
              <a:rPr lang="en-US" kern="1200" dirty="0">
                <a:solidFill>
                  <a:srgbClr val="FFFFFF"/>
                </a:solidFill>
                <a:latin typeface="+mj-lt"/>
                <a:ea typeface="+mj-ea"/>
                <a:cs typeface="+mj-cs"/>
              </a:rPr>
              <a:t> … </a:t>
            </a:r>
          </a:p>
        </p:txBody>
      </p:sp>
      <p:sp>
        <p:nvSpPr>
          <p:cNvPr id="4" name="Content Placeholder 3">
            <a:extLst>
              <a:ext uri="{FF2B5EF4-FFF2-40B4-BE49-F238E27FC236}">
                <a16:creationId xmlns:a16="http://schemas.microsoft.com/office/drawing/2014/main" id="{8B486A79-6FF8-0D46-B2CD-EE7C7747F009}"/>
              </a:ext>
            </a:extLst>
          </p:cNvPr>
          <p:cNvSpPr>
            <a:spLocks noGrp="1"/>
          </p:cNvSpPr>
          <p:nvPr>
            <p:ph sz="half" idx="2"/>
          </p:nvPr>
        </p:nvSpPr>
        <p:spPr>
          <a:xfrm>
            <a:off x="5194300" y="1778924"/>
            <a:ext cx="6502400" cy="4558376"/>
          </a:xfrm>
        </p:spPr>
        <p:txBody>
          <a:bodyPr wrap="square" anchor="t">
            <a:normAutofit/>
          </a:bodyPr>
          <a:lstStyle/>
          <a:p>
            <a:pPr marL="514350" indent="-514350">
              <a:buFont typeface="+mj-lt"/>
              <a:buAutoNum type="arabicPeriod"/>
            </a:pPr>
            <a:r>
              <a:rPr lang="en-US" sz="3600" dirty="0"/>
              <a:t>What does ’</a:t>
            </a:r>
            <a:r>
              <a:rPr lang="en-US" sz="3600" dirty="0" err="1"/>
              <a:t>decolonising</a:t>
            </a:r>
            <a:r>
              <a:rPr lang="en-US" sz="3600" dirty="0"/>
              <a:t>’ mean to you?</a:t>
            </a:r>
          </a:p>
          <a:p>
            <a:pPr marL="514350" indent="-514350">
              <a:buFont typeface="+mj-lt"/>
              <a:buAutoNum type="arabicPeriod"/>
            </a:pPr>
            <a:r>
              <a:rPr lang="en-US" sz="3600" dirty="0"/>
              <a:t>What do you think it might mean for your work as a gender and development practitioner?</a:t>
            </a:r>
          </a:p>
        </p:txBody>
      </p:sp>
    </p:spTree>
    <p:extLst>
      <p:ext uri="{BB962C8B-B14F-4D97-AF65-F5344CB8AC3E}">
        <p14:creationId xmlns:p14="http://schemas.microsoft.com/office/powerpoint/2010/main" val="33855294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4" name="Content Placeholder 3"/>
          <p:cNvPicPr>
            <a:picLocks noGrp="1" noChangeAspect="1"/>
          </p:cNvPicPr>
          <p:nvPr>
            <p:ph idx="1"/>
          </p:nvPr>
        </p:nvPicPr>
        <p:blipFill rotWithShape="1">
          <a:blip r:embed="rId3"/>
          <a:srcRect l="2987"/>
          <a:stretch/>
        </p:blipFill>
        <p:spPr>
          <a:xfrm>
            <a:off x="20" y="655"/>
            <a:ext cx="8115280" cy="4468659"/>
          </a:xfrm>
          <a:prstGeom prst="rect">
            <a:avLst/>
          </a:prstGeom>
        </p:spPr>
      </p:pic>
      <p:pic>
        <p:nvPicPr>
          <p:cNvPr id="6" name="Picture 2">
            <a:extLst>
              <a:ext uri="{FF2B5EF4-FFF2-40B4-BE49-F238E27FC236}">
                <a16:creationId xmlns:a16="http://schemas.microsoft.com/office/drawing/2014/main" id="{6BC82FD0-9DBA-AF42-804E-44B5604D5972}"/>
              </a:ext>
              <a:ext uri="{C183D7F6-B498-43B3-948B-1728B52AA6E4}">
                <adec:decorative xmlns:adec="http://schemas.microsoft.com/office/drawing/2017/decorative" val="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13" r="6261" b="-2"/>
          <a:stretch/>
        </p:blipFill>
        <p:spPr bwMode="auto">
          <a:xfrm>
            <a:off x="8115298" y="-6"/>
            <a:ext cx="4076702" cy="4468876"/>
          </a:xfrm>
          <a:prstGeom prst="rect">
            <a:avLst/>
          </a:prstGeom>
          <a:noFill/>
          <a:extLst>
            <a:ext uri="{909E8E84-426E-40DD-AFC4-6F175D3DCCD1}">
              <a14:hiddenFill xmlns:a14="http://schemas.microsoft.com/office/drawing/2010/main">
                <a:solidFill>
                  <a:srgbClr val="FFFFFF"/>
                </a:solidFill>
              </a14:hiddenFill>
            </a:ext>
          </a:extLst>
        </p:spPr>
      </p:pic>
      <p:sp>
        <p:nvSpPr>
          <p:cNvPr id="32" name="Rectangle 31">
            <a:extLst>
              <a:ext uri="{FF2B5EF4-FFF2-40B4-BE49-F238E27FC236}">
                <a16:creationId xmlns:a16="http://schemas.microsoft.com/office/drawing/2014/main" id="{AB5E08C4-8CDD-4623-A5B8-E998C6DEE3B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4466372"/>
            <a:ext cx="12191998" cy="2390128"/>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AFFC87AC-C919-4FE5-BAC3-39509E0011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4464543"/>
            <a:ext cx="8115300" cy="2391958"/>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D0659F6-0853-468D-B1B2-44FDBE98B80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9269" y="4466372"/>
            <a:ext cx="12201266" cy="2390128"/>
          </a:xfrm>
          <a:prstGeom prst="rect">
            <a:avLst/>
          </a:prstGeom>
          <a:gradFill>
            <a:gsLst>
              <a:gs pos="0">
                <a:srgbClr val="000000">
                  <a:alpha val="71765"/>
                </a:srgbClr>
              </a:gs>
              <a:gs pos="100000">
                <a:schemeClr val="accent1">
                  <a:alpha val="24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15F33878-D502-4FFA-8ACE-F2AECDB2A2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8" y="4466372"/>
            <a:ext cx="4081336" cy="2390128"/>
          </a:xfrm>
          <a:prstGeom prst="rect">
            <a:avLst/>
          </a:prstGeom>
          <a:gradFill>
            <a:gsLst>
              <a:gs pos="19000">
                <a:srgbClr val="000000">
                  <a:alpha val="62000"/>
                </a:srgbClr>
              </a:gs>
              <a:gs pos="100000">
                <a:schemeClr val="accent1">
                  <a:lumMod val="75000"/>
                  <a:alpha val="44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977ACDD7-882D-4B81-A213-84C82B96B01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35" y="4486258"/>
            <a:ext cx="12194550" cy="1968154"/>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Freeform: Shape 41">
            <a:extLst>
              <a:ext uri="{FF2B5EF4-FFF2-40B4-BE49-F238E27FC236}">
                <a16:creationId xmlns:a16="http://schemas.microsoft.com/office/drawing/2014/main" id="{D625ED14-F0D2-4FCA-87F3-4E3D2A03DF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4834054">
            <a:off x="6748954" y="2254165"/>
            <a:ext cx="3118759" cy="4639931"/>
          </a:xfrm>
          <a:custGeom>
            <a:avLst/>
            <a:gdLst>
              <a:gd name="connsiteX0" fmla="*/ 3118759 w 3118759"/>
              <a:gd name="connsiteY0" fmla="*/ 79510 h 4639931"/>
              <a:gd name="connsiteX1" fmla="*/ 1204940 w 3118759"/>
              <a:gd name="connsiteY1" fmla="*/ 4639931 h 4639931"/>
              <a:gd name="connsiteX2" fmla="*/ 1103495 w 3118759"/>
              <a:gd name="connsiteY2" fmla="*/ 4578302 h 4639931"/>
              <a:gd name="connsiteX3" fmla="*/ 0 w 3118759"/>
              <a:gd name="connsiteY3" fmla="*/ 2502877 h 4639931"/>
              <a:gd name="connsiteX4" fmla="*/ 2502877 w 3118759"/>
              <a:gd name="connsiteY4" fmla="*/ 0 h 4639931"/>
              <a:gd name="connsiteX5" fmla="*/ 3007294 w 3118759"/>
              <a:gd name="connsiteY5" fmla="*/ 50850 h 463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118759" h="4639931">
                <a:moveTo>
                  <a:pt x="3118759" y="79510"/>
                </a:moveTo>
                <a:lnTo>
                  <a:pt x="1204940" y="4639931"/>
                </a:lnTo>
                <a:lnTo>
                  <a:pt x="1103495" y="4578302"/>
                </a:lnTo>
                <a:cubicBezTo>
                  <a:pt x="437725" y="4128517"/>
                  <a:pt x="0" y="3366815"/>
                  <a:pt x="0" y="2502877"/>
                </a:cubicBezTo>
                <a:cubicBezTo>
                  <a:pt x="0" y="1120576"/>
                  <a:pt x="1120576" y="0"/>
                  <a:pt x="2502877" y="0"/>
                </a:cubicBezTo>
                <a:cubicBezTo>
                  <a:pt x="2675665" y="0"/>
                  <a:pt x="2844363" y="17509"/>
                  <a:pt x="3007294" y="50850"/>
                </a:cubicBezTo>
                <a:close/>
              </a:path>
            </a:pathLst>
          </a:custGeom>
          <a:gradFill>
            <a:gsLst>
              <a:gs pos="31000">
                <a:schemeClr val="accent1">
                  <a:alpha val="0"/>
                </a:schemeClr>
              </a:gs>
              <a:gs pos="85000">
                <a:schemeClr val="accent1">
                  <a:alpha val="1700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title"/>
          </p:nvPr>
        </p:nvSpPr>
        <p:spPr>
          <a:xfrm>
            <a:off x="1127573" y="4905953"/>
            <a:ext cx="9932691" cy="858742"/>
          </a:xfrm>
        </p:spPr>
        <p:txBody>
          <a:bodyPr vert="horz" lIns="91440" tIns="45720" rIns="91440" bIns="45720" rtlCol="0" anchor="ctr">
            <a:normAutofit/>
          </a:bodyPr>
          <a:lstStyle/>
          <a:p>
            <a:r>
              <a:rPr lang="en-US" sz="4800" kern="1200">
                <a:solidFill>
                  <a:srgbClr val="FFFFFF"/>
                </a:solidFill>
                <a:latin typeface="+mj-lt"/>
                <a:ea typeface="+mj-ea"/>
                <a:cs typeface="+mj-cs"/>
              </a:rPr>
              <a:t>White saviour complex</a:t>
            </a:r>
          </a:p>
        </p:txBody>
      </p:sp>
    </p:spTree>
    <p:extLst>
      <p:ext uri="{BB962C8B-B14F-4D97-AF65-F5344CB8AC3E}">
        <p14:creationId xmlns:p14="http://schemas.microsoft.com/office/powerpoint/2010/main" val="2940086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1" name="Freeform: Shape 20">
            <a:extLst>
              <a:ext uri="{FF2B5EF4-FFF2-40B4-BE49-F238E27FC236}">
                <a16:creationId xmlns:a16="http://schemas.microsoft.com/office/drawing/2014/main" id="{B5809B1F-0726-44C0-B0A1-7FCE2A129E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2560321" y="4232366"/>
            <a:ext cx="5610120" cy="2625634"/>
          </a:xfrm>
          <a:custGeom>
            <a:avLst/>
            <a:gdLst>
              <a:gd name="connsiteX0" fmla="*/ 0 w 6488456"/>
              <a:gd name="connsiteY0" fmla="*/ 0 h 3036711"/>
              <a:gd name="connsiteX1" fmla="*/ 6488456 w 6488456"/>
              <a:gd name="connsiteY1" fmla="*/ 0 h 3036711"/>
              <a:gd name="connsiteX2" fmla="*/ 6482686 w 6488456"/>
              <a:gd name="connsiteY2" fmla="*/ 114279 h 3036711"/>
              <a:gd name="connsiteX3" fmla="*/ 3244228 w 6488456"/>
              <a:gd name="connsiteY3" fmla="*/ 3036711 h 3036711"/>
              <a:gd name="connsiteX4" fmla="*/ 5771 w 6488456"/>
              <a:gd name="connsiteY4" fmla="*/ 114279 h 30367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88456" h="3036711">
                <a:moveTo>
                  <a:pt x="0" y="0"/>
                </a:moveTo>
                <a:lnTo>
                  <a:pt x="6488456" y="0"/>
                </a:lnTo>
                <a:lnTo>
                  <a:pt x="6482686" y="114279"/>
                </a:lnTo>
                <a:cubicBezTo>
                  <a:pt x="6315984" y="1755766"/>
                  <a:pt x="4929697" y="3036711"/>
                  <a:pt x="3244228" y="3036711"/>
                </a:cubicBezTo>
                <a:cubicBezTo>
                  <a:pt x="1558760" y="3036711"/>
                  <a:pt x="172473" y="1755766"/>
                  <a:pt x="5771" y="114279"/>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3" name="Freeform: Shape 22">
            <a:extLst>
              <a:ext uri="{FF2B5EF4-FFF2-40B4-BE49-F238E27FC236}">
                <a16:creationId xmlns:a16="http://schemas.microsoft.com/office/drawing/2014/main" id="{26EE9A0B-C601-4E3F-8541-29CA20DE118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 y="0"/>
            <a:ext cx="5904411" cy="4406393"/>
          </a:xfrm>
          <a:custGeom>
            <a:avLst/>
            <a:gdLst>
              <a:gd name="connsiteX0" fmla="*/ 2562355 w 6855833"/>
              <a:gd name="connsiteY0" fmla="*/ 0 h 5116428"/>
              <a:gd name="connsiteX1" fmla="*/ 6855833 w 6855833"/>
              <a:gd name="connsiteY1" fmla="*/ 4293479 h 5116428"/>
              <a:gd name="connsiteX2" fmla="*/ 6833667 w 6855833"/>
              <a:gd name="connsiteY2" fmla="*/ 4732462 h 5116428"/>
              <a:gd name="connsiteX3" fmla="*/ 6775067 w 6855833"/>
              <a:gd name="connsiteY3" fmla="*/ 5116428 h 5116428"/>
              <a:gd name="connsiteX4" fmla="*/ 0 w 6855833"/>
              <a:gd name="connsiteY4" fmla="*/ 5116428 h 5116428"/>
              <a:gd name="connsiteX5" fmla="*/ 0 w 6855833"/>
              <a:gd name="connsiteY5" fmla="*/ 854273 h 5116428"/>
              <a:gd name="connsiteX6" fmla="*/ 161831 w 6855833"/>
              <a:gd name="connsiteY6" fmla="*/ 733259 h 5116428"/>
              <a:gd name="connsiteX7" fmla="*/ 2562355 w 6855833"/>
              <a:gd name="connsiteY7" fmla="*/ 0 h 5116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5833" h="5116428">
                <a:moveTo>
                  <a:pt x="2562355" y="0"/>
                </a:moveTo>
                <a:cubicBezTo>
                  <a:pt x="4933578" y="0"/>
                  <a:pt x="6855833" y="1922255"/>
                  <a:pt x="6855833" y="4293479"/>
                </a:cubicBezTo>
                <a:cubicBezTo>
                  <a:pt x="6855833" y="4441680"/>
                  <a:pt x="6848324" y="4588128"/>
                  <a:pt x="6833667" y="4732462"/>
                </a:cubicBezTo>
                <a:lnTo>
                  <a:pt x="6775067" y="5116428"/>
                </a:lnTo>
                <a:lnTo>
                  <a:pt x="0" y="5116428"/>
                </a:lnTo>
                <a:lnTo>
                  <a:pt x="0" y="854273"/>
                </a:lnTo>
                <a:lnTo>
                  <a:pt x="161831" y="733259"/>
                </a:lnTo>
                <a:cubicBezTo>
                  <a:pt x="847074" y="270317"/>
                  <a:pt x="1673147" y="0"/>
                  <a:pt x="2562355" y="0"/>
                </a:cubicBez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descr="A group of people holding signs&#10;&#10;Description automatically generated"/>
          <p:cNvPicPr>
            <a:picLocks noChangeAspect="1"/>
          </p:cNvPicPr>
          <p:nvPr/>
        </p:nvPicPr>
        <p:blipFill rotWithShape="1">
          <a:blip r:embed="rId3"/>
          <a:srcRect l="14722" r="-1" b="-1"/>
          <a:stretch/>
        </p:blipFill>
        <p:spPr>
          <a:xfrm>
            <a:off x="1" y="10"/>
            <a:ext cx="5681097" cy="4151910"/>
          </a:xfrm>
          <a:custGeom>
            <a:avLst/>
            <a:gdLst/>
            <a:ahLst/>
            <a:cxnLst/>
            <a:rect l="l" t="t" r="r" b="b"/>
            <a:pathLst>
              <a:path w="5681097" h="4151920">
                <a:moveTo>
                  <a:pt x="0" y="0"/>
                </a:moveTo>
                <a:lnTo>
                  <a:pt x="5611423" y="0"/>
                </a:lnTo>
                <a:lnTo>
                  <a:pt x="5663241" y="339527"/>
                </a:lnTo>
                <a:cubicBezTo>
                  <a:pt x="5675049" y="455800"/>
                  <a:pt x="5681097" y="573775"/>
                  <a:pt x="5681097" y="693164"/>
                </a:cubicBezTo>
                <a:cubicBezTo>
                  <a:pt x="5681097" y="2603383"/>
                  <a:pt x="4132560" y="4151920"/>
                  <a:pt x="2222343" y="4151920"/>
                </a:cubicBezTo>
                <a:cubicBezTo>
                  <a:pt x="1386622" y="4151920"/>
                  <a:pt x="620129" y="3855520"/>
                  <a:pt x="22252" y="3362108"/>
                </a:cubicBezTo>
                <a:lnTo>
                  <a:pt x="0" y="3341884"/>
                </a:lnTo>
                <a:close/>
              </a:path>
            </a:pathLst>
          </a:custGeom>
        </p:spPr>
      </p:pic>
      <p:sp>
        <p:nvSpPr>
          <p:cNvPr id="4" name="Content Placeholder 3"/>
          <p:cNvSpPr txBox="1">
            <a:spLocks noGrp="1"/>
          </p:cNvSpPr>
          <p:nvPr>
            <p:ph idx="1"/>
          </p:nvPr>
        </p:nvSpPr>
        <p:spPr>
          <a:xfrm>
            <a:off x="6749142" y="2009941"/>
            <a:ext cx="4884189" cy="2438869"/>
          </a:xfrm>
          <a:prstGeom prst="rect">
            <a:avLst/>
          </a:prstGeom>
        </p:spPr>
        <p:txBody>
          <a:bodyPr rtlCol="0" anchor="t">
            <a:normAutofit/>
          </a:bodyPr>
          <a:lstStyle/>
          <a:p>
            <a:pPr marL="0" indent="0">
              <a:buNone/>
            </a:pPr>
            <a:r>
              <a:rPr lang="en-GB" sz="4800" b="1" dirty="0"/>
              <a:t>Why ‘decolonise’?</a:t>
            </a:r>
          </a:p>
        </p:txBody>
      </p:sp>
      <p:pic>
        <p:nvPicPr>
          <p:cNvPr id="2" name="Picture 1">
            <a:extLst>
              <a:ext uri="{FF2B5EF4-FFF2-40B4-BE49-F238E27FC236}">
                <a16:creationId xmlns:a16="http://schemas.microsoft.com/office/drawing/2014/main" id="{57942702-474A-FE48-ADF0-9D15FB843070}"/>
              </a:ext>
            </a:extLst>
          </p:cNvPr>
          <p:cNvPicPr>
            <a:picLocks noChangeAspect="1"/>
          </p:cNvPicPr>
          <p:nvPr/>
        </p:nvPicPr>
        <p:blipFill rotWithShape="1">
          <a:blip r:embed="rId4"/>
          <a:srcRect t="749" r="-2" b="744"/>
          <a:stretch/>
        </p:blipFill>
        <p:spPr>
          <a:xfrm>
            <a:off x="2785874" y="4448810"/>
            <a:ext cx="5148922" cy="2409190"/>
          </a:xfrm>
          <a:custGeom>
            <a:avLst/>
            <a:gdLst/>
            <a:ahLst/>
            <a:cxnLst/>
            <a:rect l="l" t="t" r="r" b="b"/>
            <a:pathLst>
              <a:path w="5148922" h="2409190">
                <a:moveTo>
                  <a:pt x="2574461" y="0"/>
                </a:moveTo>
                <a:cubicBezTo>
                  <a:pt x="3911983" y="0"/>
                  <a:pt x="5012087" y="1016507"/>
                  <a:pt x="5144375" y="2319127"/>
                </a:cubicBezTo>
                <a:lnTo>
                  <a:pt x="5148922" y="2409190"/>
                </a:lnTo>
                <a:lnTo>
                  <a:pt x="0" y="2409190"/>
                </a:lnTo>
                <a:lnTo>
                  <a:pt x="4548" y="2319127"/>
                </a:lnTo>
                <a:cubicBezTo>
                  <a:pt x="136837" y="1016507"/>
                  <a:pt x="1236939" y="0"/>
                  <a:pt x="2574461" y="0"/>
                </a:cubicBezTo>
                <a:close/>
              </a:path>
            </a:pathLst>
          </a:custGeom>
        </p:spPr>
      </p:pic>
    </p:spTree>
    <p:extLst>
      <p:ext uri="{BB962C8B-B14F-4D97-AF65-F5344CB8AC3E}">
        <p14:creationId xmlns:p14="http://schemas.microsoft.com/office/powerpoint/2010/main" val="1459294083"/>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73858" y="723578"/>
            <a:ext cx="3717920" cy="1645501"/>
          </a:xfrm>
        </p:spPr>
        <p:txBody>
          <a:bodyPr>
            <a:normAutofit/>
          </a:bodyPr>
          <a:lstStyle/>
          <a:p>
            <a:r>
              <a:rPr lang="en-GB" dirty="0"/>
              <a:t>History’s winners </a:t>
            </a:r>
            <a:r>
              <a:rPr lang="mr-IN" dirty="0"/>
              <a:t>…</a:t>
            </a:r>
            <a:endParaRPr lang="en-GB" dirty="0"/>
          </a:p>
        </p:txBody>
      </p:sp>
      <p:sp>
        <p:nvSpPr>
          <p:cNvPr id="3" name="Content Placeholder 2"/>
          <p:cNvSpPr>
            <a:spLocks noGrp="1"/>
          </p:cNvSpPr>
          <p:nvPr>
            <p:ph idx="1"/>
          </p:nvPr>
        </p:nvSpPr>
        <p:spPr>
          <a:xfrm>
            <a:off x="473858" y="2548467"/>
            <a:ext cx="3717919" cy="3628495"/>
          </a:xfrm>
        </p:spPr>
        <p:txBody>
          <a:bodyPr>
            <a:normAutofit/>
          </a:bodyPr>
          <a:lstStyle/>
          <a:p>
            <a:pPr lvl="0"/>
            <a:r>
              <a:rPr lang="en-GB" sz="2000" dirty="0"/>
              <a:t>The fact that we see through the eyes, and live by the rules of, history’s winners is not in itself surprising</a:t>
            </a:r>
          </a:p>
          <a:p>
            <a:pPr lvl="0"/>
            <a:r>
              <a:rPr lang="en-GB" sz="2000" dirty="0"/>
              <a:t>The greatest feat of Western hegemony has been to convince us that the way we live is the </a:t>
            </a:r>
            <a:r>
              <a:rPr lang="en-GB" sz="2000" b="1" dirty="0"/>
              <a:t>natural course of things</a:t>
            </a:r>
            <a:r>
              <a:rPr lang="en-GB" sz="2000" dirty="0"/>
              <a:t>, that this is not one version of how the world might look but the ONLY, inevitable version </a:t>
            </a:r>
          </a:p>
          <a:p>
            <a:endParaRPr lang="en-GB" sz="1800" dirty="0"/>
          </a:p>
        </p:txBody>
      </p:sp>
      <p:sp>
        <p:nvSpPr>
          <p:cNvPr id="77" name="Rectangle 76">
            <a:extLst>
              <a:ext uri="{FF2B5EF4-FFF2-40B4-BE49-F238E27FC236}">
                <a16:creationId xmlns:a16="http://schemas.microsoft.com/office/drawing/2014/main" id="{EBB6D9F6-3E47-45AD-8461-718A3C87E3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8409" y="0"/>
            <a:ext cx="7653591" cy="6858000"/>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78">
            <a:extLst>
              <a:ext uri="{FF2B5EF4-FFF2-40B4-BE49-F238E27FC236}">
                <a16:creationId xmlns:a16="http://schemas.microsoft.com/office/drawing/2014/main" id="{A3B16A00-A549-4B07-B8C2-4B3A966D9E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321732"/>
            <a:ext cx="4111054" cy="3674848"/>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4B37991-8E97-4E45-9545-6177D75D25C1}"/>
              </a:ext>
            </a:extLst>
          </p:cNvPr>
          <p:cNvPicPr>
            <a:picLocks noChangeAspect="1"/>
          </p:cNvPicPr>
          <p:nvPr/>
        </p:nvPicPr>
        <p:blipFill>
          <a:blip r:embed="rId3"/>
          <a:stretch>
            <a:fillRect/>
          </a:stretch>
        </p:blipFill>
        <p:spPr>
          <a:xfrm>
            <a:off x="5009463" y="899438"/>
            <a:ext cx="3775899" cy="2510972"/>
          </a:xfrm>
          <a:prstGeom prst="rect">
            <a:avLst/>
          </a:prstGeom>
        </p:spPr>
      </p:pic>
      <p:sp>
        <p:nvSpPr>
          <p:cNvPr id="81" name="Rectangle 80">
            <a:extLst>
              <a:ext uri="{FF2B5EF4-FFF2-40B4-BE49-F238E27FC236}">
                <a16:creationId xmlns:a16="http://schemas.microsoft.com/office/drawing/2014/main" id="{33B86BAE-87B4-4192-ABB2-627FFC965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21732"/>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8" name="Picture 17">
            <a:extLst>
              <a:ext uri="{FF2B5EF4-FFF2-40B4-BE49-F238E27FC236}">
                <a16:creationId xmlns:a16="http://schemas.microsoft.com/office/drawing/2014/main" id="{7EA55775-8166-D447-BEA8-26F6A603BF65}"/>
              </a:ext>
            </a:extLst>
          </p:cNvPr>
          <p:cNvPicPr>
            <a:picLocks noChangeAspect="1"/>
          </p:cNvPicPr>
          <p:nvPr/>
        </p:nvPicPr>
        <p:blipFill>
          <a:blip r:embed="rId4"/>
          <a:stretch>
            <a:fillRect/>
          </a:stretch>
        </p:blipFill>
        <p:spPr>
          <a:xfrm>
            <a:off x="9537469" y="474133"/>
            <a:ext cx="1922843" cy="2717800"/>
          </a:xfrm>
          <a:prstGeom prst="rect">
            <a:avLst/>
          </a:prstGeom>
        </p:spPr>
      </p:pic>
      <p:sp>
        <p:nvSpPr>
          <p:cNvPr id="83" name="Rectangle 82">
            <a:extLst>
              <a:ext uri="{FF2B5EF4-FFF2-40B4-BE49-F238E27FC236}">
                <a16:creationId xmlns:a16="http://schemas.microsoft.com/office/drawing/2014/main" id="{22BB4F03-4463-45CC-89A7-8E03412EDD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60141" y="4155753"/>
            <a:ext cx="4111054" cy="2380509"/>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4" descr="CARE International launches outdoor fundraising campaign on London  Underground | UK Fundraising">
            <a:extLst>
              <a:ext uri="{FF2B5EF4-FFF2-40B4-BE49-F238E27FC236}">
                <a16:creationId xmlns:a16="http://schemas.microsoft.com/office/drawing/2014/main" id="{D084F2BB-6264-274E-B4A4-07D83844CFC9}"/>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009463" y="4482632"/>
            <a:ext cx="3775899" cy="1736913"/>
          </a:xfrm>
          <a:prstGeom prst="rect">
            <a:avLst/>
          </a:prstGeom>
          <a:noFill/>
          <a:extLst>
            <a:ext uri="{909E8E84-426E-40DD-AFC4-6F175D3DCCD1}">
              <a14:hiddenFill xmlns:a14="http://schemas.microsoft.com/office/drawing/2010/main">
                <a:solidFill>
                  <a:srgbClr val="FFFFFF"/>
                </a:solidFill>
              </a14:hiddenFill>
            </a:ext>
          </a:extLst>
        </p:spPr>
      </p:pic>
      <p:sp>
        <p:nvSpPr>
          <p:cNvPr id="85" name="Rectangle 84">
            <a:extLst>
              <a:ext uri="{FF2B5EF4-FFF2-40B4-BE49-F238E27FC236}">
                <a16:creationId xmlns:a16="http://schemas.microsoft.com/office/drawing/2014/main" id="{80E1AEAE-1F52-4C29-925C-27738417E9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8156" y="3509431"/>
            <a:ext cx="2766017" cy="3026832"/>
          </a:xfrm>
          <a:prstGeom prst="rect">
            <a:avLst/>
          </a:prstGeom>
          <a:solidFill>
            <a:srgbClr val="FFFFFF"/>
          </a:solidFill>
          <a:ln w="15875"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Professor linked to anti-hunt group 'ambushed' witness with secret file,  court told - PressReader">
            <a:extLst>
              <a:ext uri="{FF2B5EF4-FFF2-40B4-BE49-F238E27FC236}">
                <a16:creationId xmlns:a16="http://schemas.microsoft.com/office/drawing/2014/main" id="{EFED15A1-AE02-6846-AE6C-95D13144D4CE}"/>
              </a:ext>
            </a:extLst>
          </p:cNvPr>
          <p:cNvPicPr>
            <a:picLocks noChangeAspect="1" noChangeArrowheads="1"/>
          </p:cNvPicPr>
          <p:nvPr/>
        </p:nvPicPr>
        <p:blipFill>
          <a:blip r:embed="rId6">
            <a:extLst>
              <a:ext uri="{28A0092B-C50C-407E-A947-70E740481C1C}">
                <a14:useLocalDpi xmlns:a14="http://schemas.microsoft.com/office/drawing/2010/main" val="0"/>
              </a:ext>
            </a:extLst>
          </a:blip>
          <a:stretch>
            <a:fillRect/>
          </a:stretch>
        </p:blipFill>
        <p:spPr bwMode="auto">
          <a:xfrm>
            <a:off x="9279639" y="4063872"/>
            <a:ext cx="2438503" cy="19264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1504151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462014"/>
            <a:ext cx="4571999" cy="2127182"/>
          </a:xfrm>
        </p:spPr>
        <p:txBody>
          <a:bodyPr>
            <a:normAutofit/>
          </a:bodyPr>
          <a:lstStyle/>
          <a:p>
            <a:r>
              <a:rPr lang="en-GB" dirty="0"/>
              <a:t>Confronting shared, global colonial legacies …</a:t>
            </a:r>
          </a:p>
        </p:txBody>
      </p:sp>
      <p:sp>
        <p:nvSpPr>
          <p:cNvPr id="3" name="Content Placeholder 2"/>
          <p:cNvSpPr>
            <a:spLocks noGrp="1"/>
          </p:cNvSpPr>
          <p:nvPr>
            <p:ph idx="1"/>
          </p:nvPr>
        </p:nvSpPr>
        <p:spPr>
          <a:xfrm>
            <a:off x="762001" y="2589197"/>
            <a:ext cx="4571999" cy="3927106"/>
          </a:xfrm>
        </p:spPr>
        <p:txBody>
          <a:bodyPr>
            <a:normAutofit/>
          </a:bodyPr>
          <a:lstStyle/>
          <a:p>
            <a:r>
              <a:rPr lang="en-GB" dirty="0"/>
              <a:t>Colonialism is not just the story of the black and brown Other living in places distant from Europe and North America</a:t>
            </a:r>
          </a:p>
          <a:p>
            <a:r>
              <a:rPr lang="en-GB" dirty="0"/>
              <a:t>Colonialism is OUR story</a:t>
            </a:r>
          </a:p>
          <a:p>
            <a:r>
              <a:rPr lang="en-GB" dirty="0"/>
              <a:t>Post- versus de-colonial?</a:t>
            </a:r>
          </a:p>
        </p:txBody>
      </p:sp>
      <p:pic>
        <p:nvPicPr>
          <p:cNvPr id="2050" name="Picture 2" descr="Belgium faces up to postwar 'apartheid' in Congolese colony | World news |  The Guardian">
            <a:extLst>
              <a:ext uri="{FF2B5EF4-FFF2-40B4-BE49-F238E27FC236}">
                <a16:creationId xmlns:a16="http://schemas.microsoft.com/office/drawing/2014/main" id="{8DEE0DC1-1215-7E4F-ABCF-FB63ECB351E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551" r="10716" b="1"/>
          <a:stretch/>
        </p:blipFill>
        <p:spPr bwMode="auto">
          <a:xfrm>
            <a:off x="5975897" y="-3"/>
            <a:ext cx="3072853" cy="3333750"/>
          </a:xfrm>
          <a:custGeom>
            <a:avLst/>
            <a:gdLst/>
            <a:ahLst/>
            <a:cxnLst/>
            <a:rect l="l" t="t" r="r" b="b"/>
            <a:pathLst>
              <a:path w="3072853" h="3333750">
                <a:moveTo>
                  <a:pt x="485126" y="0"/>
                </a:moveTo>
                <a:lnTo>
                  <a:pt x="3072853" y="0"/>
                </a:lnTo>
                <a:lnTo>
                  <a:pt x="3072853" y="3333750"/>
                </a:lnTo>
                <a:lnTo>
                  <a:pt x="110704" y="3333750"/>
                </a:lnTo>
                <a:lnTo>
                  <a:pt x="109716" y="3326101"/>
                </a:lnTo>
                <a:cubicBezTo>
                  <a:pt x="100334" y="3271963"/>
                  <a:pt x="86998" y="3218512"/>
                  <a:pt x="74044" y="3165061"/>
                </a:cubicBezTo>
                <a:cubicBezTo>
                  <a:pt x="58041" y="3099154"/>
                  <a:pt x="57089" y="3034817"/>
                  <a:pt x="73282" y="2968910"/>
                </a:cubicBezTo>
                <a:cubicBezTo>
                  <a:pt x="85094" y="2921245"/>
                  <a:pt x="65661" y="2876129"/>
                  <a:pt x="52327" y="2831604"/>
                </a:cubicBezTo>
                <a:cubicBezTo>
                  <a:pt x="49661" y="2822385"/>
                  <a:pt x="39183" y="2813754"/>
                  <a:pt x="30228" y="2808850"/>
                </a:cubicBezTo>
                <a:cubicBezTo>
                  <a:pt x="-1397" y="2791196"/>
                  <a:pt x="-6349" y="2761970"/>
                  <a:pt x="6795" y="2725094"/>
                </a:cubicBezTo>
                <a:cubicBezTo>
                  <a:pt x="17084" y="2695868"/>
                  <a:pt x="30800" y="2669191"/>
                  <a:pt x="55185" y="2645455"/>
                </a:cubicBezTo>
                <a:cubicBezTo>
                  <a:pt x="83760" y="2617603"/>
                  <a:pt x="116337" y="2588768"/>
                  <a:pt x="128339" y="2545615"/>
                </a:cubicBezTo>
                <a:cubicBezTo>
                  <a:pt x="133482" y="2526980"/>
                  <a:pt x="134244" y="2510897"/>
                  <a:pt x="128909" y="2491281"/>
                </a:cubicBezTo>
                <a:cubicBezTo>
                  <a:pt x="118623" y="2453227"/>
                  <a:pt x="111383" y="2414980"/>
                  <a:pt x="143198" y="2379279"/>
                </a:cubicBezTo>
                <a:cubicBezTo>
                  <a:pt x="160725" y="2359664"/>
                  <a:pt x="171965" y="2333183"/>
                  <a:pt x="167583" y="2301603"/>
                </a:cubicBezTo>
                <a:cubicBezTo>
                  <a:pt x="162059" y="2262177"/>
                  <a:pt x="175965" y="2226281"/>
                  <a:pt x="196540" y="2192740"/>
                </a:cubicBezTo>
                <a:cubicBezTo>
                  <a:pt x="203970" y="2180774"/>
                  <a:pt x="208160" y="2166063"/>
                  <a:pt x="211780" y="2152137"/>
                </a:cubicBezTo>
                <a:cubicBezTo>
                  <a:pt x="220163" y="2119968"/>
                  <a:pt x="227593" y="2087602"/>
                  <a:pt x="234451" y="2055042"/>
                </a:cubicBezTo>
                <a:cubicBezTo>
                  <a:pt x="240165" y="2028365"/>
                  <a:pt x="244357" y="2001493"/>
                  <a:pt x="249310" y="1974618"/>
                </a:cubicBezTo>
                <a:cubicBezTo>
                  <a:pt x="254644" y="1945197"/>
                  <a:pt x="267028" y="1921855"/>
                  <a:pt x="295793" y="1909694"/>
                </a:cubicBezTo>
                <a:cubicBezTo>
                  <a:pt x="304937" y="1905771"/>
                  <a:pt x="312178" y="1896356"/>
                  <a:pt x="319798" y="1888901"/>
                </a:cubicBezTo>
                <a:cubicBezTo>
                  <a:pt x="325322" y="1883606"/>
                  <a:pt x="329514" y="1876543"/>
                  <a:pt x="335228" y="1871640"/>
                </a:cubicBezTo>
                <a:cubicBezTo>
                  <a:pt x="365329" y="1845943"/>
                  <a:pt x="395618" y="1820640"/>
                  <a:pt x="425719" y="1795142"/>
                </a:cubicBezTo>
                <a:cubicBezTo>
                  <a:pt x="428577" y="1792590"/>
                  <a:pt x="432006" y="1789845"/>
                  <a:pt x="433340" y="1786511"/>
                </a:cubicBezTo>
                <a:cubicBezTo>
                  <a:pt x="447246" y="1751988"/>
                  <a:pt x="460390" y="1717073"/>
                  <a:pt x="475061" y="1682944"/>
                </a:cubicBezTo>
                <a:cubicBezTo>
                  <a:pt x="480775" y="1669800"/>
                  <a:pt x="487823" y="1656267"/>
                  <a:pt x="497730" y="1646459"/>
                </a:cubicBezTo>
                <a:cubicBezTo>
                  <a:pt x="520210" y="1624098"/>
                  <a:pt x="544595" y="1603698"/>
                  <a:pt x="554311" y="1571529"/>
                </a:cubicBezTo>
                <a:cubicBezTo>
                  <a:pt x="557168" y="1562114"/>
                  <a:pt x="558692" y="1550935"/>
                  <a:pt x="556216" y="1541910"/>
                </a:cubicBezTo>
                <a:cubicBezTo>
                  <a:pt x="545929" y="1505229"/>
                  <a:pt x="533165" y="1469335"/>
                  <a:pt x="522307" y="1432851"/>
                </a:cubicBezTo>
                <a:cubicBezTo>
                  <a:pt x="515638" y="1409705"/>
                  <a:pt x="507636" y="1388716"/>
                  <a:pt x="484013" y="1377535"/>
                </a:cubicBezTo>
                <a:cubicBezTo>
                  <a:pt x="477347" y="1374398"/>
                  <a:pt x="470107" y="1365570"/>
                  <a:pt x="468773" y="1358313"/>
                </a:cubicBezTo>
                <a:cubicBezTo>
                  <a:pt x="460200" y="1311630"/>
                  <a:pt x="456010" y="1265534"/>
                  <a:pt x="485157" y="1222576"/>
                </a:cubicBezTo>
                <a:cubicBezTo>
                  <a:pt x="491443" y="1213555"/>
                  <a:pt x="491443" y="1196684"/>
                  <a:pt x="488777" y="1184720"/>
                </a:cubicBezTo>
                <a:cubicBezTo>
                  <a:pt x="478871" y="1138623"/>
                  <a:pt x="475441" y="1094882"/>
                  <a:pt x="507066" y="1054866"/>
                </a:cubicBezTo>
                <a:cubicBezTo>
                  <a:pt x="510876" y="1050159"/>
                  <a:pt x="507446" y="1035056"/>
                  <a:pt x="502684" y="1027995"/>
                </a:cubicBezTo>
                <a:cubicBezTo>
                  <a:pt x="456200" y="959929"/>
                  <a:pt x="455056" y="922662"/>
                  <a:pt x="499064" y="853028"/>
                </a:cubicBezTo>
                <a:cubicBezTo>
                  <a:pt x="501922" y="848516"/>
                  <a:pt x="505160" y="842633"/>
                  <a:pt x="509542" y="840866"/>
                </a:cubicBezTo>
                <a:cubicBezTo>
                  <a:pt x="537547" y="828900"/>
                  <a:pt x="538309" y="803401"/>
                  <a:pt x="540595" y="778095"/>
                </a:cubicBezTo>
                <a:cubicBezTo>
                  <a:pt x="543071" y="750244"/>
                  <a:pt x="546309" y="722389"/>
                  <a:pt x="548595" y="694341"/>
                </a:cubicBezTo>
                <a:cubicBezTo>
                  <a:pt x="548977" y="689436"/>
                  <a:pt x="547453" y="683943"/>
                  <a:pt x="545737" y="679040"/>
                </a:cubicBezTo>
                <a:cubicBezTo>
                  <a:pt x="539451" y="660210"/>
                  <a:pt x="530307" y="641968"/>
                  <a:pt x="526497" y="622548"/>
                </a:cubicBezTo>
                <a:cubicBezTo>
                  <a:pt x="518304" y="580573"/>
                  <a:pt x="501922" y="539970"/>
                  <a:pt x="508590" y="495638"/>
                </a:cubicBezTo>
                <a:cubicBezTo>
                  <a:pt x="509732" y="487990"/>
                  <a:pt x="504208" y="479162"/>
                  <a:pt x="502112" y="470924"/>
                </a:cubicBezTo>
                <a:cubicBezTo>
                  <a:pt x="498492" y="456017"/>
                  <a:pt x="493349" y="441500"/>
                  <a:pt x="492015" y="426397"/>
                </a:cubicBezTo>
                <a:cubicBezTo>
                  <a:pt x="488585" y="386383"/>
                  <a:pt x="485537" y="345976"/>
                  <a:pt x="485347" y="305764"/>
                </a:cubicBezTo>
                <a:cubicBezTo>
                  <a:pt x="485157" y="286346"/>
                  <a:pt x="492395" y="266927"/>
                  <a:pt x="495254" y="247312"/>
                </a:cubicBezTo>
                <a:cubicBezTo>
                  <a:pt x="496588" y="238486"/>
                  <a:pt x="498874" y="224165"/>
                  <a:pt x="494682" y="221224"/>
                </a:cubicBezTo>
                <a:cubicBezTo>
                  <a:pt x="462869" y="198471"/>
                  <a:pt x="468965" y="166498"/>
                  <a:pt x="469345" y="134133"/>
                </a:cubicBezTo>
                <a:cubicBezTo>
                  <a:pt x="469726" y="98434"/>
                  <a:pt x="476632" y="63323"/>
                  <a:pt x="482013" y="27991"/>
                </a:cubicBezTo>
                <a:close/>
              </a:path>
            </a:pathLst>
          </a:custGeom>
          <a:noFill/>
          <a:extLst>
            <a:ext uri="{909E8E84-426E-40DD-AFC4-6F175D3DCCD1}">
              <a14:hiddenFill xmlns:a14="http://schemas.microsoft.com/office/drawing/2010/main">
                <a:solidFill>
                  <a:srgbClr val="FFFFFF"/>
                </a:solidFill>
              </a14:hiddenFill>
            </a:ext>
          </a:extLst>
        </p:spPr>
      </p:pic>
      <p:pic>
        <p:nvPicPr>
          <p:cNvPr id="1028" name="Picture 4" descr="Comparing Colonialism | Departement of Sociology | Basel">
            <a:extLst>
              <a:ext uri="{FF2B5EF4-FFF2-40B4-BE49-F238E27FC236}">
                <a16:creationId xmlns:a16="http://schemas.microsoft.com/office/drawing/2014/main" id="{BD16E7F8-853D-AC4B-A388-256DC6E427B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660" r="15867" b="-2"/>
          <a:stretch/>
        </p:blipFill>
        <p:spPr bwMode="auto">
          <a:xfrm>
            <a:off x="9239250" y="-3"/>
            <a:ext cx="2952750" cy="3333750"/>
          </a:xfrm>
          <a:custGeom>
            <a:avLst/>
            <a:gdLst/>
            <a:ahLst/>
            <a:cxnLst/>
            <a:rect l="l" t="t" r="r" b="b"/>
            <a:pathLst>
              <a:path w="2952750" h="3333750">
                <a:moveTo>
                  <a:pt x="0" y="0"/>
                </a:moveTo>
                <a:lnTo>
                  <a:pt x="2952750" y="0"/>
                </a:lnTo>
                <a:lnTo>
                  <a:pt x="2952750" y="3333750"/>
                </a:lnTo>
                <a:lnTo>
                  <a:pt x="0" y="3333750"/>
                </a:lnTo>
                <a:close/>
              </a:path>
            </a:pathLst>
          </a:cu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339CFF7B-4CDF-BD47-82E7-B217120795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1127" r="18235" b="-1"/>
          <a:stretch/>
        </p:blipFill>
        <p:spPr bwMode="auto">
          <a:xfrm>
            <a:off x="5840059" y="3524256"/>
            <a:ext cx="3208690" cy="3333749"/>
          </a:xfrm>
          <a:custGeom>
            <a:avLst/>
            <a:gdLst/>
            <a:ahLst/>
            <a:cxnLst/>
            <a:rect l="l" t="t" r="r" b="b"/>
            <a:pathLst>
              <a:path w="3208690" h="3333749">
                <a:moveTo>
                  <a:pt x="265966" y="0"/>
                </a:moveTo>
                <a:lnTo>
                  <a:pt x="3208690" y="0"/>
                </a:lnTo>
                <a:lnTo>
                  <a:pt x="3208690" y="3333749"/>
                </a:lnTo>
                <a:lnTo>
                  <a:pt x="137148" y="3333749"/>
                </a:lnTo>
                <a:lnTo>
                  <a:pt x="144347" y="3316486"/>
                </a:lnTo>
                <a:cubicBezTo>
                  <a:pt x="160922" y="3289026"/>
                  <a:pt x="164922" y="3262741"/>
                  <a:pt x="143585" y="3234104"/>
                </a:cubicBezTo>
                <a:cubicBezTo>
                  <a:pt x="128917" y="3214682"/>
                  <a:pt x="136157" y="3176434"/>
                  <a:pt x="153112" y="3157998"/>
                </a:cubicBezTo>
                <a:cubicBezTo>
                  <a:pt x="159208" y="3151327"/>
                  <a:pt x="165304" y="3144461"/>
                  <a:pt x="175591" y="3133281"/>
                </a:cubicBezTo>
                <a:cubicBezTo>
                  <a:pt x="128917" y="3113077"/>
                  <a:pt x="124727" y="3070513"/>
                  <a:pt x="115201" y="3029515"/>
                </a:cubicBezTo>
                <a:cubicBezTo>
                  <a:pt x="109296" y="3004411"/>
                  <a:pt x="85292" y="2998329"/>
                  <a:pt x="63193" y="2993621"/>
                </a:cubicBezTo>
                <a:cubicBezTo>
                  <a:pt x="23377" y="2985382"/>
                  <a:pt x="5851" y="2965571"/>
                  <a:pt x="9089" y="2924183"/>
                </a:cubicBezTo>
                <a:cubicBezTo>
                  <a:pt x="12709" y="2878480"/>
                  <a:pt x="18995" y="2832778"/>
                  <a:pt x="26426" y="2787466"/>
                </a:cubicBezTo>
                <a:cubicBezTo>
                  <a:pt x="31188" y="2758830"/>
                  <a:pt x="42808" y="2732938"/>
                  <a:pt x="65097" y="2712144"/>
                </a:cubicBezTo>
                <a:cubicBezTo>
                  <a:pt x="86816" y="2691942"/>
                  <a:pt x="84339" y="2687234"/>
                  <a:pt x="67003" y="2663892"/>
                </a:cubicBezTo>
                <a:cubicBezTo>
                  <a:pt x="46808" y="2636627"/>
                  <a:pt x="28140" y="2608381"/>
                  <a:pt x="10803" y="2579155"/>
                </a:cubicBezTo>
                <a:cubicBezTo>
                  <a:pt x="5279" y="2569935"/>
                  <a:pt x="5469" y="2556597"/>
                  <a:pt x="4327" y="2545024"/>
                </a:cubicBezTo>
                <a:cubicBezTo>
                  <a:pt x="2231" y="2525408"/>
                  <a:pt x="-1579" y="2505204"/>
                  <a:pt x="707" y="2485983"/>
                </a:cubicBezTo>
                <a:cubicBezTo>
                  <a:pt x="2993" y="2467545"/>
                  <a:pt x="10803" y="2449301"/>
                  <a:pt x="18613" y="2432238"/>
                </a:cubicBezTo>
                <a:cubicBezTo>
                  <a:pt x="40522" y="2384573"/>
                  <a:pt x="67765" y="2340831"/>
                  <a:pt x="107008" y="2305719"/>
                </a:cubicBezTo>
                <a:cubicBezTo>
                  <a:pt x="112152" y="2301210"/>
                  <a:pt x="114058" y="2292185"/>
                  <a:pt x="115773" y="2284730"/>
                </a:cubicBezTo>
                <a:cubicBezTo>
                  <a:pt x="118631" y="2272570"/>
                  <a:pt x="121297" y="2260016"/>
                  <a:pt x="121679" y="2247659"/>
                </a:cubicBezTo>
                <a:cubicBezTo>
                  <a:pt x="123583" y="2187637"/>
                  <a:pt x="150254" y="2140561"/>
                  <a:pt x="192927" y="2101722"/>
                </a:cubicBezTo>
                <a:cubicBezTo>
                  <a:pt x="205120" y="2090542"/>
                  <a:pt x="206454" y="2081912"/>
                  <a:pt x="192355" y="2069749"/>
                </a:cubicBezTo>
                <a:cubicBezTo>
                  <a:pt x="175973" y="2055628"/>
                  <a:pt x="182449" y="2035424"/>
                  <a:pt x="186259" y="2017180"/>
                </a:cubicBezTo>
                <a:cubicBezTo>
                  <a:pt x="190069" y="1998352"/>
                  <a:pt x="194071" y="1979324"/>
                  <a:pt x="197881" y="1960494"/>
                </a:cubicBezTo>
                <a:cubicBezTo>
                  <a:pt x="200547" y="1946568"/>
                  <a:pt x="202833" y="1932837"/>
                  <a:pt x="206072" y="1919105"/>
                </a:cubicBezTo>
                <a:cubicBezTo>
                  <a:pt x="216170" y="1876345"/>
                  <a:pt x="213122" y="1837900"/>
                  <a:pt x="182069" y="1803181"/>
                </a:cubicBezTo>
                <a:cubicBezTo>
                  <a:pt x="158256" y="1776701"/>
                  <a:pt x="151206" y="1742767"/>
                  <a:pt x="158446" y="1706674"/>
                </a:cubicBezTo>
                <a:cubicBezTo>
                  <a:pt x="159398" y="1702163"/>
                  <a:pt x="163208" y="1696475"/>
                  <a:pt x="161684" y="1693337"/>
                </a:cubicBezTo>
                <a:cubicBezTo>
                  <a:pt x="139395" y="1646064"/>
                  <a:pt x="178641" y="1608599"/>
                  <a:pt x="181117" y="1565053"/>
                </a:cubicBezTo>
                <a:cubicBezTo>
                  <a:pt x="182259" y="1545831"/>
                  <a:pt x="196357" y="1526215"/>
                  <a:pt x="207596" y="1508955"/>
                </a:cubicBezTo>
                <a:cubicBezTo>
                  <a:pt x="223028" y="1485218"/>
                  <a:pt x="237887" y="1464034"/>
                  <a:pt x="231028" y="1431867"/>
                </a:cubicBezTo>
                <a:cubicBezTo>
                  <a:pt x="223980" y="1399698"/>
                  <a:pt x="236935" y="1370275"/>
                  <a:pt x="259033" y="1346148"/>
                </a:cubicBezTo>
                <a:cubicBezTo>
                  <a:pt x="275798" y="1327711"/>
                  <a:pt x="277322" y="1307506"/>
                  <a:pt x="272560" y="1283184"/>
                </a:cubicBezTo>
                <a:cubicBezTo>
                  <a:pt x="266654" y="1252781"/>
                  <a:pt x="266272" y="1221201"/>
                  <a:pt x="262653" y="1190406"/>
                </a:cubicBezTo>
                <a:cubicBezTo>
                  <a:pt x="261891" y="1183735"/>
                  <a:pt x="259223" y="1175302"/>
                  <a:pt x="254651" y="1171377"/>
                </a:cubicBezTo>
                <a:cubicBezTo>
                  <a:pt x="197881" y="1123320"/>
                  <a:pt x="197309" y="1055649"/>
                  <a:pt x="194641" y="988957"/>
                </a:cubicBezTo>
                <a:cubicBezTo>
                  <a:pt x="192927" y="948552"/>
                  <a:pt x="192927" y="907947"/>
                  <a:pt x="193879" y="867344"/>
                </a:cubicBezTo>
                <a:cubicBezTo>
                  <a:pt x="194071" y="853613"/>
                  <a:pt x="197119" y="839098"/>
                  <a:pt x="202833" y="826936"/>
                </a:cubicBezTo>
                <a:cubicBezTo>
                  <a:pt x="214836" y="801633"/>
                  <a:pt x="230456" y="778292"/>
                  <a:pt x="242649" y="753182"/>
                </a:cubicBezTo>
                <a:cubicBezTo>
                  <a:pt x="247413" y="743770"/>
                  <a:pt x="247603" y="731608"/>
                  <a:pt x="248365" y="720622"/>
                </a:cubicBezTo>
                <a:cubicBezTo>
                  <a:pt x="249889" y="701204"/>
                  <a:pt x="245317" y="679628"/>
                  <a:pt x="252175" y="662955"/>
                </a:cubicBezTo>
                <a:cubicBezTo>
                  <a:pt x="269892" y="619604"/>
                  <a:pt x="265892" y="579001"/>
                  <a:pt x="248365" y="537809"/>
                </a:cubicBezTo>
                <a:cubicBezTo>
                  <a:pt x="223790" y="480140"/>
                  <a:pt x="225694" y="425612"/>
                  <a:pt x="264557" y="374612"/>
                </a:cubicBezTo>
                <a:cubicBezTo>
                  <a:pt x="282084" y="351663"/>
                  <a:pt x="273702" y="329301"/>
                  <a:pt x="259605" y="309883"/>
                </a:cubicBezTo>
                <a:cubicBezTo>
                  <a:pt x="243221" y="287521"/>
                  <a:pt x="239031" y="265748"/>
                  <a:pt x="251031" y="240054"/>
                </a:cubicBezTo>
                <a:cubicBezTo>
                  <a:pt x="253699" y="234363"/>
                  <a:pt x="252365" y="226322"/>
                  <a:pt x="251413" y="219652"/>
                </a:cubicBezTo>
                <a:lnTo>
                  <a:pt x="250057" y="200798"/>
                </a:lnTo>
                <a:lnTo>
                  <a:pt x="237709" y="199121"/>
                </a:lnTo>
                <a:cubicBezTo>
                  <a:pt x="208187" y="194887"/>
                  <a:pt x="178620" y="190893"/>
                  <a:pt x="148511" y="188488"/>
                </a:cubicBezTo>
                <a:lnTo>
                  <a:pt x="148495" y="188488"/>
                </a:lnTo>
                <a:lnTo>
                  <a:pt x="148510" y="188487"/>
                </a:lnTo>
                <a:cubicBezTo>
                  <a:pt x="178619" y="190892"/>
                  <a:pt x="208186" y="194886"/>
                  <a:pt x="237708" y="199120"/>
                </a:cubicBezTo>
                <a:lnTo>
                  <a:pt x="250056" y="200797"/>
                </a:lnTo>
                <a:lnTo>
                  <a:pt x="247364" y="163357"/>
                </a:lnTo>
                <a:cubicBezTo>
                  <a:pt x="248888" y="145164"/>
                  <a:pt x="255126" y="127854"/>
                  <a:pt x="271605" y="112358"/>
                </a:cubicBezTo>
                <a:cubicBezTo>
                  <a:pt x="278083" y="106276"/>
                  <a:pt x="280749" y="96076"/>
                  <a:pt x="285131" y="87837"/>
                </a:cubicBezTo>
                <a:cubicBezTo>
                  <a:pt x="303040" y="53315"/>
                  <a:pt x="301324" y="54688"/>
                  <a:pt x="279607" y="23893"/>
                </a:cubicBezTo>
                <a:close/>
              </a:path>
            </a:pathLst>
          </a:custGeom>
          <a:noFill/>
          <a:extLst>
            <a:ext uri="{909E8E84-426E-40DD-AFC4-6F175D3DCCD1}">
              <a14:hiddenFill xmlns:a14="http://schemas.microsoft.com/office/drawing/2010/main">
                <a:solidFill>
                  <a:srgbClr val="FFFFFF"/>
                </a:solidFill>
              </a14:hiddenFill>
            </a:ext>
          </a:extLst>
        </p:spPr>
      </p:pic>
      <p:pic>
        <p:nvPicPr>
          <p:cNvPr id="2052" name="Picture 4" descr="🐣 25+ Best Memes About Human Zoo Belgium | Human Zoo Belgium Memes">
            <a:extLst>
              <a:ext uri="{FF2B5EF4-FFF2-40B4-BE49-F238E27FC236}">
                <a16:creationId xmlns:a16="http://schemas.microsoft.com/office/drawing/2014/main" id="{33AE358D-6DE4-CB4F-82AB-5A5A6CA605E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0236" b="-1"/>
          <a:stretch/>
        </p:blipFill>
        <p:spPr bwMode="auto">
          <a:xfrm>
            <a:off x="9239250" y="3524256"/>
            <a:ext cx="2952750" cy="3333749"/>
          </a:xfrm>
          <a:custGeom>
            <a:avLst/>
            <a:gdLst/>
            <a:ahLst/>
            <a:cxnLst/>
            <a:rect l="l" t="t" r="r" b="b"/>
            <a:pathLst>
              <a:path w="2952750" h="3333749">
                <a:moveTo>
                  <a:pt x="0" y="0"/>
                </a:moveTo>
                <a:lnTo>
                  <a:pt x="2952750" y="0"/>
                </a:lnTo>
                <a:lnTo>
                  <a:pt x="2952750" y="3333749"/>
                </a:lnTo>
                <a:lnTo>
                  <a:pt x="0" y="3333749"/>
                </a:ln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593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1116531" y="346166"/>
            <a:ext cx="1732547" cy="2595577"/>
          </a:xfrm>
          <a:prstGeom prst="rect">
            <a:avLst/>
          </a:prstGeom>
        </p:spPr>
      </p:pic>
      <p:pic>
        <p:nvPicPr>
          <p:cNvPr id="14" name="Picture 13"/>
          <p:cNvPicPr>
            <a:picLocks noChangeAspect="1"/>
          </p:cNvPicPr>
          <p:nvPr/>
        </p:nvPicPr>
        <p:blipFill>
          <a:blip r:embed="rId4"/>
          <a:stretch>
            <a:fillRect/>
          </a:stretch>
        </p:blipFill>
        <p:spPr>
          <a:xfrm>
            <a:off x="6099566" y="3666181"/>
            <a:ext cx="2019148" cy="2843871"/>
          </a:xfrm>
          <a:prstGeom prst="rect">
            <a:avLst/>
          </a:prstGeom>
        </p:spPr>
      </p:pic>
      <p:pic>
        <p:nvPicPr>
          <p:cNvPr id="17" name="Picture 16"/>
          <p:cNvPicPr>
            <a:picLocks noChangeAspect="1"/>
          </p:cNvPicPr>
          <p:nvPr/>
        </p:nvPicPr>
        <p:blipFill>
          <a:blip r:embed="rId5"/>
          <a:stretch>
            <a:fillRect/>
          </a:stretch>
        </p:blipFill>
        <p:spPr>
          <a:xfrm>
            <a:off x="399647" y="3101056"/>
            <a:ext cx="1898283" cy="2843871"/>
          </a:xfrm>
          <a:prstGeom prst="rect">
            <a:avLst/>
          </a:prstGeom>
        </p:spPr>
      </p:pic>
      <p:pic>
        <p:nvPicPr>
          <p:cNvPr id="18" name="Picture 17"/>
          <p:cNvPicPr>
            <a:picLocks noChangeAspect="1"/>
          </p:cNvPicPr>
          <p:nvPr/>
        </p:nvPicPr>
        <p:blipFill>
          <a:blip r:embed="rId6"/>
          <a:stretch>
            <a:fillRect/>
          </a:stretch>
        </p:blipFill>
        <p:spPr>
          <a:xfrm>
            <a:off x="3175220" y="3897891"/>
            <a:ext cx="1666287" cy="2468574"/>
          </a:xfrm>
          <a:prstGeom prst="rect">
            <a:avLst/>
          </a:prstGeom>
        </p:spPr>
      </p:pic>
      <p:pic>
        <p:nvPicPr>
          <p:cNvPr id="15" name="Picture 14"/>
          <p:cNvPicPr>
            <a:picLocks noChangeAspect="1"/>
          </p:cNvPicPr>
          <p:nvPr/>
        </p:nvPicPr>
        <p:blipFill>
          <a:blip r:embed="rId7"/>
          <a:stretch>
            <a:fillRect/>
          </a:stretch>
        </p:blipFill>
        <p:spPr>
          <a:xfrm>
            <a:off x="9657350" y="3052547"/>
            <a:ext cx="1911577" cy="2940888"/>
          </a:xfrm>
          <a:prstGeom prst="rect">
            <a:avLst/>
          </a:prstGeom>
        </p:spPr>
      </p:pic>
      <p:sp>
        <p:nvSpPr>
          <p:cNvPr id="2" name="TextBox 1">
            <a:extLst>
              <a:ext uri="{FF2B5EF4-FFF2-40B4-BE49-F238E27FC236}">
                <a16:creationId xmlns:a16="http://schemas.microsoft.com/office/drawing/2014/main" id="{BF46A0FC-DF01-FF4F-967B-1208587C4854}"/>
              </a:ext>
            </a:extLst>
          </p:cNvPr>
          <p:cNvSpPr txBox="1"/>
          <p:nvPr/>
        </p:nvSpPr>
        <p:spPr>
          <a:xfrm>
            <a:off x="7151777" y="187311"/>
            <a:ext cx="2840391" cy="273334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dirty="0">
                <a:latin typeface="+mj-lt"/>
                <a:ea typeface="+mj-ea"/>
                <a:cs typeface="+mj-cs"/>
              </a:rPr>
              <a:t>How we ‘know’ the world</a:t>
            </a:r>
          </a:p>
        </p:txBody>
      </p:sp>
      <p:pic>
        <p:nvPicPr>
          <p:cNvPr id="11" name="Picture 10"/>
          <p:cNvPicPr>
            <a:picLocks noChangeAspect="1"/>
          </p:cNvPicPr>
          <p:nvPr/>
        </p:nvPicPr>
        <p:blipFill>
          <a:blip r:embed="rId8"/>
          <a:stretch>
            <a:fillRect/>
          </a:stretch>
        </p:blipFill>
        <p:spPr>
          <a:xfrm>
            <a:off x="3755846" y="345539"/>
            <a:ext cx="2099868" cy="3230567"/>
          </a:xfrm>
          <a:prstGeom prst="rect">
            <a:avLst/>
          </a:prstGeom>
        </p:spPr>
      </p:pic>
    </p:spTree>
    <p:extLst>
      <p:ext uri="{BB962C8B-B14F-4D97-AF65-F5344CB8AC3E}">
        <p14:creationId xmlns:p14="http://schemas.microsoft.com/office/powerpoint/2010/main" val="2044511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Content Placeholder 5">
            <a:extLst>
              <a:ext uri="{FF2B5EF4-FFF2-40B4-BE49-F238E27FC236}">
                <a16:creationId xmlns:a16="http://schemas.microsoft.com/office/drawing/2014/main" id="{E27BF062-1F65-D44E-9AB1-003ADF8A7A5B}"/>
              </a:ext>
            </a:extLst>
          </p:cNvPr>
          <p:cNvPicPr>
            <a:picLocks noChangeAspect="1"/>
          </p:cNvPicPr>
          <p:nvPr/>
        </p:nvPicPr>
        <p:blipFill rotWithShape="1">
          <a:blip r:embed="rId2"/>
          <a:srcRect l="4535" r="5271"/>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20" name="Arc 19">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a:xfrm>
            <a:off x="5827048" y="407987"/>
            <a:ext cx="5721484" cy="1325563"/>
          </a:xfrm>
        </p:spPr>
        <p:txBody>
          <a:bodyPr>
            <a:normAutofit/>
          </a:bodyPr>
          <a:lstStyle/>
          <a:p>
            <a:r>
              <a:rPr lang="en-GB" dirty="0"/>
              <a:t>Dominant ‘ways of knowing’ development</a:t>
            </a:r>
            <a:endParaRPr lang="en-US" dirty="0"/>
          </a:p>
        </p:txBody>
      </p:sp>
      <p:sp>
        <p:nvSpPr>
          <p:cNvPr id="3" name="Content Placeholder 2"/>
          <p:cNvSpPr>
            <a:spLocks noGrp="1"/>
          </p:cNvSpPr>
          <p:nvPr>
            <p:ph idx="1"/>
          </p:nvPr>
        </p:nvSpPr>
        <p:spPr>
          <a:xfrm>
            <a:off x="5827048" y="1868487"/>
            <a:ext cx="5721484" cy="4351338"/>
          </a:xfrm>
        </p:spPr>
        <p:txBody>
          <a:bodyPr>
            <a:normAutofit/>
          </a:bodyPr>
          <a:lstStyle/>
          <a:p>
            <a:r>
              <a:rPr lang="en-US" dirty="0"/>
              <a:t>Development as a hegemonic knowledge system</a:t>
            </a:r>
          </a:p>
          <a:p>
            <a:r>
              <a:rPr lang="en-US" dirty="0"/>
              <a:t>With a ‘discursive formation laid down in the period 1945–1955’, Escobar contends that development represents a </a:t>
            </a:r>
            <a:r>
              <a:rPr lang="en-US" dirty="0" err="1"/>
              <a:t>particularised</a:t>
            </a:r>
            <a:r>
              <a:rPr lang="en-US" dirty="0"/>
              <a:t> body of knowledge, a certain ‘way of knowing’. </a:t>
            </a:r>
          </a:p>
          <a:p>
            <a:endParaRPr lang="en-US"/>
          </a:p>
        </p:txBody>
      </p:sp>
    </p:spTree>
    <p:extLst>
      <p:ext uri="{BB962C8B-B14F-4D97-AF65-F5344CB8AC3E}">
        <p14:creationId xmlns:p14="http://schemas.microsoft.com/office/powerpoint/2010/main" val="1253201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b="1">
                <a:solidFill>
                  <a:schemeClr val="accent1"/>
                </a:solidFill>
              </a:rPr>
              <a:t>Nagar’s ‘gender hegemony’</a:t>
            </a:r>
          </a:p>
        </p:txBody>
      </p:sp>
      <p:cxnSp>
        <p:nvCxnSpPr>
          <p:cNvPr id="10" name="Straight Connector 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pPr marL="0" indent="0">
              <a:buNone/>
            </a:pPr>
            <a:r>
              <a:rPr lang="en-US" sz="2400"/>
              <a:t>The funding agencies’ popularization of ‘gender’ (instead of ‘women’), of a focus on violence against women and HIV/AIDS (instead of infant mortality or price inflation of basic foods), and of microcredit programs (instead of women’s unions or land reforms) have enabled new political agendas to emerge. However, these shifts have also had the serious consequences of compromising radical politics. Not surprisingly, the interventions made by powerful NGOs have often ended up serving the interests of global capital …</a:t>
            </a:r>
            <a:endParaRPr lang="en-GB" sz="2400"/>
          </a:p>
          <a:p>
            <a:pPr marL="0" indent="0">
              <a:buNone/>
            </a:pPr>
            <a:r>
              <a:rPr lang="en-US" sz="2400"/>
              <a:t>Nagar (2006: 147)</a:t>
            </a:r>
          </a:p>
        </p:txBody>
      </p:sp>
    </p:spTree>
    <p:extLst>
      <p:ext uri="{BB962C8B-B14F-4D97-AF65-F5344CB8AC3E}">
        <p14:creationId xmlns:p14="http://schemas.microsoft.com/office/powerpoint/2010/main" val="1989965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TotalTime>
  <Words>1040</Words>
  <Application>Microsoft Macintosh PowerPoint</Application>
  <PresentationFormat>Widescreen</PresentationFormat>
  <Paragraphs>89</Paragraphs>
  <Slides>16</Slides>
  <Notes>13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Calibri</vt:lpstr>
      <vt:lpstr>Calibri Light</vt:lpstr>
      <vt:lpstr>Office Theme</vt:lpstr>
      <vt:lpstr>Gender and Decolonisation</vt:lpstr>
      <vt:lpstr>Let’s start with some questions … </vt:lpstr>
      <vt:lpstr>White saviour complex</vt:lpstr>
      <vt:lpstr>PowerPoint Presentation</vt:lpstr>
      <vt:lpstr>History’s winners …</vt:lpstr>
      <vt:lpstr>Confronting shared, global colonial legacies …</vt:lpstr>
      <vt:lpstr>PowerPoint Presentation</vt:lpstr>
      <vt:lpstr>Dominant ‘ways of knowing’ development</vt:lpstr>
      <vt:lpstr>Nagar’s ‘gender hegemony’</vt:lpstr>
      <vt:lpstr>SDGs and White, liberal feminism</vt:lpstr>
      <vt:lpstr>How we ‘know’ development ...</vt:lpstr>
      <vt:lpstr>How we ‘know’ in development institutions ...</vt:lpstr>
      <vt:lpstr>What Matters Is Not Only What You Say but How You Say It …</vt:lpstr>
      <vt:lpstr>What’s in a word …</vt:lpstr>
      <vt:lpstr>Reflections on decolonising gender and development practice </vt:lpstr>
      <vt:lpstr>Conclusion: Decolonising ‘Gender’?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Gender and Decolonisation</dc:title>
  <dc:creator>Lata Narayanaswamy</dc:creator>
  <cp:lastModifiedBy>Lata Narayanaswamy</cp:lastModifiedBy>
  <cp:revision>2</cp:revision>
  <dcterms:created xsi:type="dcterms:W3CDTF">2020-11-25T22:15:56Z</dcterms:created>
  <dcterms:modified xsi:type="dcterms:W3CDTF">2020-11-25T22:17:18Z</dcterms:modified>
</cp:coreProperties>
</file>